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46"/>
  </p:notesMasterIdLst>
  <p:sldIdLst>
    <p:sldId id="256" r:id="rId2"/>
    <p:sldId id="603" r:id="rId3"/>
    <p:sldId id="561" r:id="rId4"/>
    <p:sldId id="604" r:id="rId5"/>
    <p:sldId id="522" r:id="rId6"/>
    <p:sldId id="609" r:id="rId7"/>
    <p:sldId id="612" r:id="rId8"/>
    <p:sldId id="621" r:id="rId9"/>
    <p:sldId id="615" r:id="rId10"/>
    <p:sldId id="616" r:id="rId11"/>
    <p:sldId id="564" r:id="rId12"/>
    <p:sldId id="566" r:id="rId13"/>
    <p:sldId id="569" r:id="rId14"/>
    <p:sldId id="570" r:id="rId15"/>
    <p:sldId id="572" r:id="rId16"/>
    <p:sldId id="622" r:id="rId17"/>
    <p:sldId id="623" r:id="rId18"/>
    <p:sldId id="624" r:id="rId19"/>
    <p:sldId id="625" r:id="rId20"/>
    <p:sldId id="626" r:id="rId21"/>
    <p:sldId id="617" r:id="rId22"/>
    <p:sldId id="627" r:id="rId23"/>
    <p:sldId id="628" r:id="rId24"/>
    <p:sldId id="629" r:id="rId25"/>
    <p:sldId id="630" r:id="rId26"/>
    <p:sldId id="631" r:id="rId27"/>
    <p:sldId id="632" r:id="rId28"/>
    <p:sldId id="633" r:id="rId29"/>
    <p:sldId id="634" r:id="rId30"/>
    <p:sldId id="635" r:id="rId31"/>
    <p:sldId id="637" r:id="rId32"/>
    <p:sldId id="638" r:id="rId33"/>
    <p:sldId id="639" r:id="rId34"/>
    <p:sldId id="640" r:id="rId35"/>
    <p:sldId id="641" r:id="rId36"/>
    <p:sldId id="642" r:id="rId37"/>
    <p:sldId id="644" r:id="rId38"/>
    <p:sldId id="645" r:id="rId39"/>
    <p:sldId id="646" r:id="rId40"/>
    <p:sldId id="647" r:id="rId41"/>
    <p:sldId id="648" r:id="rId42"/>
    <p:sldId id="649" r:id="rId43"/>
    <p:sldId id="651" r:id="rId44"/>
    <p:sldId id="652" r:id="rId45"/>
  </p:sldIdLst>
  <p:sldSz cx="9144000" cy="5143500" type="screen16x9"/>
  <p:notesSz cx="6858000" cy="9144000"/>
  <p:embeddedFontLst>
    <p:embeddedFont>
      <p:font typeface="Arvo" panose="02000000000000000000" pitchFamily="2" charset="77"/>
      <p:regular r:id="rId47"/>
      <p:bold r:id="rId48"/>
      <p:italic r:id="rId49"/>
      <p:boldItalic r:id="rId50"/>
    </p:embeddedFont>
    <p:embeddedFont>
      <p:font typeface="Cambria Math" panose="02040503050406030204" pitchFamily="18" charset="0"/>
      <p:regular r:id="rId51"/>
    </p:embeddedFont>
    <p:embeddedFont>
      <p:font typeface="Roboto Condensed" panose="02000000000000000000" pitchFamily="2" charset="0"/>
      <p:regular r:id="rId52"/>
      <p:bold r:id="rId53"/>
      <p:italic r:id="rId54"/>
      <p:boldItalic r:id="rId55"/>
    </p:embeddedFont>
    <p:embeddedFont>
      <p:font typeface="Roboto Condensed Light" panose="02000000000000000000" pitchFamily="2" charset="0"/>
      <p:regular r:id="rId56"/>
      <p:bold r:id="rId57"/>
      <p:italic r:id="rId58"/>
      <p:boldItalic r:id="rId5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70"/>
    <p:restoredTop sz="94696"/>
  </p:normalViewPr>
  <p:slideViewPr>
    <p:cSldViewPr snapToGrid="0">
      <p:cViewPr varScale="1">
        <p:scale>
          <a:sx n="112" d="100"/>
          <a:sy n="112" d="100"/>
        </p:scale>
        <p:origin x="200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1.fntdata"/><Relationship Id="rId50" Type="http://schemas.openxmlformats.org/officeDocument/2006/relationships/font" Target="fonts/font4.fntdata"/><Relationship Id="rId55" Type="http://schemas.openxmlformats.org/officeDocument/2006/relationships/font" Target="fonts/font9.fntdata"/><Relationship Id="rId63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7.fntdata"/><Relationship Id="rId58" Type="http://schemas.openxmlformats.org/officeDocument/2006/relationships/font" Target="fonts/font12.fntdata"/><Relationship Id="rId5" Type="http://schemas.openxmlformats.org/officeDocument/2006/relationships/slide" Target="slides/slide4.xml"/><Relationship Id="rId61" Type="http://schemas.openxmlformats.org/officeDocument/2006/relationships/viewProps" Target="view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2.fntdata"/><Relationship Id="rId56" Type="http://schemas.openxmlformats.org/officeDocument/2006/relationships/font" Target="fonts/font10.fntdata"/><Relationship Id="rId8" Type="http://schemas.openxmlformats.org/officeDocument/2006/relationships/slide" Target="slides/slide7.xml"/><Relationship Id="rId51" Type="http://schemas.openxmlformats.org/officeDocument/2006/relationships/font" Target="fonts/font5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59" Type="http://schemas.openxmlformats.org/officeDocument/2006/relationships/font" Target="fonts/font13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8.fntdata"/><Relationship Id="rId62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3.fntdata"/><Relationship Id="rId57" Type="http://schemas.openxmlformats.org/officeDocument/2006/relationships/font" Target="fonts/font11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6.fntdata"/><Relationship Id="rId6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media/image10.png>
</file>

<file path=ppt/media/image11.png>
</file>

<file path=ppt/media/image12.tiff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tiff>
</file>

<file path=ppt/media/image26.tiff>
</file>

<file path=ppt/media/image3.gif>
</file>

<file path=ppt/media/image4.gif>
</file>

<file path=ppt/media/image5.gif>
</file>

<file path=ppt/media/image6.png>
</file>

<file path=ppt/media/image7.tiff>
</file>

<file path=ppt/media/image8.png>
</file>

<file path=ppt/media/image8.tiff>
</file>

<file path=ppt/media/image9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0447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57150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/>
          </a:p>
        </p:txBody>
      </p:sp>
      <p:sp>
        <p:nvSpPr>
          <p:cNvPr id="7" name="TextBox 6"/>
          <p:cNvSpPr txBox="1"/>
          <p:nvPr/>
        </p:nvSpPr>
        <p:spPr>
          <a:xfrm>
            <a:off x="1071564" y="4866085"/>
            <a:ext cx="3500437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kern="1200" dirty="0">
                <a:solidFill>
                  <a:schemeClr val="bg1"/>
                </a:solidFill>
                <a:latin typeface="Arial" charset="0"/>
                <a:ea typeface="+mn-ea"/>
                <a:cs typeface="Arial" charset="0"/>
              </a:rPr>
              <a:t>Leon Palafox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14451"/>
            <a:ext cx="8382000" cy="328017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/>
            </a:lvl1pPr>
            <a:lvl2pPr>
              <a:buSzPct val="60000"/>
              <a:buFontTx/>
              <a:buBlip>
                <a:blip r:embed="rId3"/>
              </a:buBlip>
              <a:defRPr/>
            </a:lvl2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585036"/>
            <a:ext cx="9007642" cy="557965"/>
          </a:xfrm>
        </p:spPr>
        <p:txBody>
          <a:bodyPr/>
          <a:lstStyle>
            <a:lvl1pPr marL="13716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EE30A369-18F9-4BE8-9B0F-1974E6BF41F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495800" y="-9024"/>
            <a:ext cx="4648200" cy="580524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-6016" y="-9024"/>
            <a:ext cx="4572000" cy="5940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995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60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Inteligencia Artificial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tx1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chemeClr val="tx1"/>
                </a:solidFill>
              </a:rPr>
              <a:t>lpalafox@up.edu.mx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MDP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texto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s-MX" sz="1400" dirty="0"/>
                  <a:t>En el tiempo t = 0, el primer estado es muestreado de la distribución de estados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MX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s-MX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MX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s-MX" sz="1400" dirty="0"/>
                  <a:t> #este se lee, s cero es muestreado de la distribución p.</a:t>
                </a:r>
              </a:p>
              <a:p>
                <a:r>
                  <a:rPr lang="es-MX" sz="1400" dirty="0"/>
                  <a:t>Entonces, a partir de t = 0:</a:t>
                </a:r>
              </a:p>
              <a:p>
                <a:pPr lvl="1"/>
                <a:r>
                  <a:rPr lang="es-MX" sz="1400" dirty="0"/>
                  <a:t>El agente seleccióna la acción a</a:t>
                </a:r>
                <a:r>
                  <a:rPr lang="es-MX" sz="1200" dirty="0"/>
                  <a:t>t</a:t>
                </a:r>
              </a:p>
              <a:p>
                <a:pPr lvl="1"/>
                <a:r>
                  <a:rPr lang="es-MX" sz="1400" dirty="0"/>
                  <a:t>El ambiente devuelve la recompensa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MX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MX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  <m:d>
                      <m:dPr>
                        <m:ctrlPr>
                          <a:rPr lang="es-MX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MX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.</m:t>
                        </m:r>
                      </m:e>
                      <m:e>
                        <m:sSub>
                          <m:sSubPr>
                            <m:ctrlPr>
                              <a:rPr lang="es-MX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MX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s-MX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s-MX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MX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MX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s-MX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s-MX" sz="1400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es-MX" sz="1400" dirty="0"/>
                  <a:t>El ambiente devuelve el siguiente estado: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MX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(.|</m:t>
                    </m:r>
                    <m:sSub>
                      <m:sSubPr>
                        <m:ctrlPr>
                          <a:rPr lang="es-MX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MX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MX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s-MX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s-MX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s-MX" sz="1400" dirty="0"/>
                  <a:t>)</a:t>
                </a:r>
              </a:p>
              <a:p>
                <a:pPr lvl="1"/>
                <a:r>
                  <a:rPr lang="es-MX" sz="1400" dirty="0"/>
                  <a:t>El agente recibe la recompensa </a:t>
                </a:r>
                <a:r>
                  <a:rPr lang="es-MX" sz="1400" dirty="0" err="1"/>
                  <a:t>r</a:t>
                </a:r>
                <a:r>
                  <a:rPr lang="es-MX" sz="1200" dirty="0" err="1"/>
                  <a:t>t</a:t>
                </a:r>
                <a:r>
                  <a:rPr lang="es-MX" sz="1200" dirty="0"/>
                  <a:t> </a:t>
                </a:r>
                <a:r>
                  <a:rPr lang="es-MX" sz="1400" dirty="0"/>
                  <a:t>y el siguiente estado s</a:t>
                </a:r>
                <a:r>
                  <a:rPr lang="es-MX" sz="1200" dirty="0"/>
                  <a:t>t+1</a:t>
                </a:r>
                <a:endParaRPr lang="es-MX" sz="1400" dirty="0"/>
              </a:p>
            </p:txBody>
          </p:sp>
        </mc:Choice>
        <mc:Fallback xmlns="">
          <p:sp>
            <p:nvSpPr>
              <p:cNvPr id="3" name="Marcador de tex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20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687723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4BA1B-418E-174F-85C9-B3E79F6CD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Que involucra aprendizaje reeforzado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01150A-EC2F-8D49-9C17-D799FC1D8B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Optimización</a:t>
            </a:r>
          </a:p>
          <a:p>
            <a:r>
              <a:rPr lang="en-MX" dirty="0"/>
              <a:t>Consecuencias atrasadas</a:t>
            </a:r>
          </a:p>
          <a:p>
            <a:r>
              <a:rPr lang="en-MX" dirty="0"/>
              <a:t>Exploración</a:t>
            </a:r>
          </a:p>
          <a:p>
            <a:r>
              <a:rPr lang="en-MX" dirty="0"/>
              <a:t>Generalización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386D06-E9B0-5D44-B305-A312D36BA9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190734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6CCC3-5D47-B34D-981A-E492EC7A2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Optimización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6F198E-E00D-0945-AA49-493DCBADC2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Encontrar una manera óptima de tomar decisiones</a:t>
            </a:r>
          </a:p>
          <a:p>
            <a:r>
              <a:rPr lang="en-MX" dirty="0"/>
              <a:t>Cada decisión tiene un costo</a:t>
            </a:r>
          </a:p>
          <a:p>
            <a:endParaRPr lang="en-MX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4BEF17-C830-6549-B6A9-70EB933892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120988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6B447-F1A4-FF45-AF32-8DCA420C7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Consecuencias atrasadas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886DC6-F221-984B-B6ED-8C7A7C0A4B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Retos:</a:t>
            </a:r>
          </a:p>
          <a:p>
            <a:pPr lvl="1"/>
            <a:r>
              <a:rPr lang="en-MX" dirty="0"/>
              <a:t>Las acciones no se deben tomar solo por su recompensa inmediata, sino por las ramificaciones a largo plazo.</a:t>
            </a:r>
          </a:p>
          <a:p>
            <a:pPr lvl="1"/>
            <a:r>
              <a:rPr lang="en-MX" dirty="0"/>
              <a:t>Cuando aprendemos, es dificil cuantificar estas recompensas a largo plazo.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30CCA6-9F4A-D443-8455-31A310FB645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443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0DE47-09B9-3543-9548-3317A12A0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Exploración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D4B334-F68F-E34B-BAC7-854AAE0F6B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sz="2000" dirty="0"/>
              <a:t>El aprendizaje se basa en hacer decisiones continuas:</a:t>
            </a:r>
          </a:p>
          <a:p>
            <a:pPr lvl="1"/>
            <a:r>
              <a:rPr lang="en-MX" sz="2000" dirty="0"/>
              <a:t>Andar en bicicleta.</a:t>
            </a:r>
          </a:p>
          <a:p>
            <a:pPr lvl="1"/>
            <a:r>
              <a:rPr lang="en-MX" sz="2000" dirty="0"/>
              <a:t>Jugar Mario Bros</a:t>
            </a:r>
          </a:p>
          <a:p>
            <a:r>
              <a:rPr lang="en-MX" sz="2000" dirty="0"/>
              <a:t>Datos limitados:</a:t>
            </a:r>
          </a:p>
          <a:p>
            <a:pPr lvl="1"/>
            <a:r>
              <a:rPr lang="en-MX" sz="2000" dirty="0"/>
              <a:t>Sólo nos dan una “recompensa” si hacemos decisiones.</a:t>
            </a:r>
          </a:p>
          <a:p>
            <a:pPr lvl="1"/>
            <a:r>
              <a:rPr lang="en-MX" sz="2000" dirty="0"/>
              <a:t>No sabemos que hubiese pasados de tomar la otra alternativa.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12229F-1ED9-774D-BDF6-7C0B5D9054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111044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304B7-707F-0844-B44D-7714A50CD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Política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334D7D-5033-F44B-8431-D592C292E8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1479858"/>
          </a:xfrm>
        </p:spPr>
        <p:txBody>
          <a:bodyPr/>
          <a:lstStyle/>
          <a:p>
            <a:r>
              <a:rPr lang="en-MX" dirty="0"/>
              <a:t>Una política de acción es mapear de experiencias pasadas a una acción: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2FC6BB-0201-EE47-ADE9-630D5ADEEB6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A50034-B189-7443-A3BC-4B1927EF648A}"/>
              </a:ext>
            </a:extLst>
          </p:cNvPr>
          <p:cNvSpPr/>
          <p:nvPr/>
        </p:nvSpPr>
        <p:spPr>
          <a:xfrm>
            <a:off x="1399032" y="2816352"/>
            <a:ext cx="1179576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544B98-38D5-E54B-8929-8376DDC462C0}"/>
              </a:ext>
            </a:extLst>
          </p:cNvPr>
          <p:cNvSpPr/>
          <p:nvPr/>
        </p:nvSpPr>
        <p:spPr>
          <a:xfrm>
            <a:off x="1399032" y="3300984"/>
            <a:ext cx="1179576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8B1BFE-FBEB-B34F-99E4-C2F92D9AEBB7}"/>
              </a:ext>
            </a:extLst>
          </p:cNvPr>
          <p:cNvSpPr/>
          <p:nvPr/>
        </p:nvSpPr>
        <p:spPr>
          <a:xfrm>
            <a:off x="1399032" y="3785616"/>
            <a:ext cx="1179576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878B9364-2BC4-B644-93C1-CF1B682FEE7A}"/>
              </a:ext>
            </a:extLst>
          </p:cNvPr>
          <p:cNvSpPr/>
          <p:nvPr/>
        </p:nvSpPr>
        <p:spPr>
          <a:xfrm>
            <a:off x="2953512" y="3282696"/>
            <a:ext cx="2048256" cy="2103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589E95-F9CF-B244-AB8C-299FEB3AC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5735" y="2678461"/>
            <a:ext cx="2522279" cy="141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7692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EF4FB-91F0-D342-B90C-3ADCDA8CA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Modelo de RL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F7532B-AE0B-D64D-B227-1136FF8ECA3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BD4FC8E-7B80-054A-BEBB-168F7E60E1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1442876"/>
              </p:ext>
            </p:extLst>
          </p:nvPr>
        </p:nvGraphicFramePr>
        <p:xfrm>
          <a:off x="595422" y="1890593"/>
          <a:ext cx="8091377" cy="2022188"/>
        </p:xfrm>
        <a:graphic>
          <a:graphicData uri="http://schemas.openxmlformats.org/drawingml/2006/table">
            <a:tbl>
              <a:tblPr firstRow="1" bandRow="1">
                <a:tableStyleId>{D87CA831-11D2-4159-8545-C5A921CE741D}</a:tableStyleId>
              </a:tblPr>
              <a:tblGrid>
                <a:gridCol w="1348563">
                  <a:extLst>
                    <a:ext uri="{9D8B030D-6E8A-4147-A177-3AD203B41FA5}">
                      <a16:colId xmlns:a16="http://schemas.microsoft.com/office/drawing/2014/main" val="3711358583"/>
                    </a:ext>
                  </a:extLst>
                </a:gridCol>
                <a:gridCol w="1348563">
                  <a:extLst>
                    <a:ext uri="{9D8B030D-6E8A-4147-A177-3AD203B41FA5}">
                      <a16:colId xmlns:a16="http://schemas.microsoft.com/office/drawing/2014/main" val="2858241144"/>
                    </a:ext>
                  </a:extLst>
                </a:gridCol>
                <a:gridCol w="1708712">
                  <a:extLst>
                    <a:ext uri="{9D8B030D-6E8A-4147-A177-3AD203B41FA5}">
                      <a16:colId xmlns:a16="http://schemas.microsoft.com/office/drawing/2014/main" val="1223496923"/>
                    </a:ext>
                  </a:extLst>
                </a:gridCol>
                <a:gridCol w="1325112">
                  <a:extLst>
                    <a:ext uri="{9D8B030D-6E8A-4147-A177-3AD203B41FA5}">
                      <a16:colId xmlns:a16="http://schemas.microsoft.com/office/drawing/2014/main" val="4278745927"/>
                    </a:ext>
                  </a:extLst>
                </a:gridCol>
                <a:gridCol w="1011864">
                  <a:extLst>
                    <a:ext uri="{9D8B030D-6E8A-4147-A177-3AD203B41FA5}">
                      <a16:colId xmlns:a16="http://schemas.microsoft.com/office/drawing/2014/main" val="2788661234"/>
                    </a:ext>
                  </a:extLst>
                </a:gridCol>
                <a:gridCol w="1348563">
                  <a:extLst>
                    <a:ext uri="{9D8B030D-6E8A-4147-A177-3AD203B41FA5}">
                      <a16:colId xmlns:a16="http://schemas.microsoft.com/office/drawing/2014/main" val="2926033436"/>
                    </a:ext>
                  </a:extLst>
                </a:gridCol>
              </a:tblGrid>
              <a:tr h="557420">
                <a:tc>
                  <a:txBody>
                    <a:bodyPr/>
                    <a:lstStyle/>
                    <a:p>
                      <a:r>
                        <a:rPr lang="en-MX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MX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MX" dirty="0"/>
                        <a:t>s3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MX" dirty="0"/>
                        <a:t>s4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MX" dirty="0"/>
                        <a:t>s5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MX" dirty="0"/>
                        <a:t>s6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1695521"/>
                  </a:ext>
                </a:extLst>
              </a:tr>
              <a:tr h="1464768">
                <a:tc>
                  <a:txBody>
                    <a:bodyPr/>
                    <a:lstStyle/>
                    <a:p>
                      <a:endParaRPr lang="en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6569752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F0CCE142-8A01-2E43-A464-1194D79CB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0021" y="2634889"/>
            <a:ext cx="1354620" cy="101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582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EF3A8-17A2-444C-96F5-B8A33C2FE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1A2C77-7FA2-E949-B540-B86C724913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17</a:t>
            </a:fld>
            <a:endParaRPr lang="en"/>
          </a:p>
        </p:txBody>
      </p:sp>
      <p:pic>
        <p:nvPicPr>
          <p:cNvPr id="6" name="Picture 5" descr="A close up of a screen&#10;&#10;Description automatically generated">
            <a:extLst>
              <a:ext uri="{FF2B5EF4-FFF2-40B4-BE49-F238E27FC236}">
                <a16:creationId xmlns:a16="http://schemas.microsoft.com/office/drawing/2014/main" id="{A0167A17-B2F6-CD45-A31A-949FCFA27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5246" y="1447203"/>
            <a:ext cx="4608476" cy="1164780"/>
          </a:xfrm>
          <a:prstGeom prst="rect">
            <a:avLst/>
          </a:prstGeom>
        </p:spPr>
      </p:pic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FB88050E-A610-FF4F-8498-7F6DD36369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11717" y="3064061"/>
            <a:ext cx="6132600" cy="1572439"/>
          </a:xfrm>
        </p:spPr>
        <p:txBody>
          <a:bodyPr/>
          <a:lstStyle/>
          <a:p>
            <a:r>
              <a:rPr lang="es-ES" sz="1400" dirty="0"/>
              <a:t>Estados: Donde esta Mario (s1…..s6)</a:t>
            </a:r>
            <a:endParaRPr lang="es-MX" sz="1400" dirty="0"/>
          </a:p>
          <a:p>
            <a:r>
              <a:rPr lang="es-MX" sz="1400" dirty="0"/>
              <a:t>Acciones: Izquierda o Derecha</a:t>
            </a:r>
          </a:p>
          <a:p>
            <a:r>
              <a:rPr lang="es-MX" sz="1400" dirty="0"/>
              <a:t>Recompensas:</a:t>
            </a:r>
          </a:p>
          <a:p>
            <a:pPr lvl="1"/>
            <a:r>
              <a:rPr lang="es-MX" sz="1400" dirty="0"/>
              <a:t>+1 si esta en s1</a:t>
            </a:r>
          </a:p>
          <a:p>
            <a:pPr lvl="1"/>
            <a:r>
              <a:rPr lang="es-MX" sz="1400" dirty="0"/>
              <a:t>+10 si esta en s6</a:t>
            </a:r>
          </a:p>
          <a:p>
            <a:pPr lvl="1"/>
            <a:r>
              <a:rPr lang="es-MX" sz="1400" dirty="0"/>
              <a:t>0 en los demas estados</a:t>
            </a:r>
          </a:p>
          <a:p>
            <a:pPr lvl="1"/>
            <a:endParaRPr lang="es-MX" sz="1400" dirty="0"/>
          </a:p>
        </p:txBody>
      </p:sp>
    </p:spTree>
    <p:extLst>
      <p:ext uri="{BB962C8B-B14F-4D97-AF65-F5344CB8AC3E}">
        <p14:creationId xmlns:p14="http://schemas.microsoft.com/office/powerpoint/2010/main" val="222809472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DC0EC-DFD2-4E4A-98E8-343146F26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Componentes de  un algoritmo de RL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21185E-B12B-4F45-B42E-A6F04D954E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Modelo</a:t>
            </a:r>
          </a:p>
          <a:p>
            <a:r>
              <a:rPr lang="en-MX" dirty="0"/>
              <a:t>Politica</a:t>
            </a:r>
          </a:p>
          <a:p>
            <a:r>
              <a:rPr lang="en-MX" dirty="0"/>
              <a:t>Función de Valor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C8BCAE-BFC1-0A4C-AA4E-6DAA42C6D08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2935886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3A676-D12F-4C42-AC19-CCD15FA82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Modelo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8FD0DD-4106-AC45-AC41-3A6DB41A6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4" y="1327350"/>
            <a:ext cx="7000655" cy="3145500"/>
          </a:xfrm>
        </p:spPr>
        <p:txBody>
          <a:bodyPr/>
          <a:lstStyle/>
          <a:p>
            <a:r>
              <a:rPr lang="en-MX" sz="2000" dirty="0"/>
              <a:t>Representación del agente de como se modifica el mundo dadas las acciones del agente.</a:t>
            </a:r>
          </a:p>
          <a:p>
            <a:pPr lvl="1"/>
            <a:r>
              <a:rPr lang="en-MX" sz="2000" dirty="0"/>
              <a:t>Modelo de Transición: Cómo se modifica el estado dada una acción.</a:t>
            </a:r>
          </a:p>
          <a:p>
            <a:pPr lvl="1"/>
            <a:r>
              <a:rPr lang="en-MX" sz="2000" dirty="0"/>
              <a:t>Modelo de Recompensa: Que recompensa se recibe dado un estado y una acción.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B80937-7E1F-ED4A-A139-93AEAB1F05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108168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Anuncios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658446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F2A48-4A3A-1E44-A574-2C23D32E4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1035E4-2F0D-D245-8D23-CAD33CD9D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3040256"/>
            <a:ext cx="6132600" cy="666394"/>
          </a:xfrm>
        </p:spPr>
        <p:txBody>
          <a:bodyPr/>
          <a:lstStyle/>
          <a:p>
            <a:r>
              <a:rPr lang="en-MX" dirty="0"/>
              <a:t>Los números arriba son el modelo de recompensa.</a:t>
            </a:r>
          </a:p>
          <a:p>
            <a:r>
              <a:rPr lang="en-MX" dirty="0"/>
              <a:t>Modelo de Transición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C97967-10A9-3F4B-B651-28AC1BD19A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D47F38B-21C5-DF4C-A558-1E9FD3FF25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1638085"/>
              </p:ext>
            </p:extLst>
          </p:nvPr>
        </p:nvGraphicFramePr>
        <p:xfrm>
          <a:off x="1552354" y="1624779"/>
          <a:ext cx="6039292" cy="990737"/>
        </p:xfrm>
        <a:graphic>
          <a:graphicData uri="http://schemas.openxmlformats.org/drawingml/2006/table">
            <a:tbl>
              <a:tblPr firstRow="1" bandRow="1">
                <a:tableStyleId>{D87CA831-11D2-4159-8545-C5A921CE741D}</a:tableStyleId>
              </a:tblPr>
              <a:tblGrid>
                <a:gridCol w="1006549">
                  <a:extLst>
                    <a:ext uri="{9D8B030D-6E8A-4147-A177-3AD203B41FA5}">
                      <a16:colId xmlns:a16="http://schemas.microsoft.com/office/drawing/2014/main" val="3711358583"/>
                    </a:ext>
                  </a:extLst>
                </a:gridCol>
                <a:gridCol w="1006549">
                  <a:extLst>
                    <a:ext uri="{9D8B030D-6E8A-4147-A177-3AD203B41FA5}">
                      <a16:colId xmlns:a16="http://schemas.microsoft.com/office/drawing/2014/main" val="2858241144"/>
                    </a:ext>
                  </a:extLst>
                </a:gridCol>
                <a:gridCol w="1275359">
                  <a:extLst>
                    <a:ext uri="{9D8B030D-6E8A-4147-A177-3AD203B41FA5}">
                      <a16:colId xmlns:a16="http://schemas.microsoft.com/office/drawing/2014/main" val="1223496923"/>
                    </a:ext>
                  </a:extLst>
                </a:gridCol>
                <a:gridCol w="989045">
                  <a:extLst>
                    <a:ext uri="{9D8B030D-6E8A-4147-A177-3AD203B41FA5}">
                      <a16:colId xmlns:a16="http://schemas.microsoft.com/office/drawing/2014/main" val="4278745927"/>
                    </a:ext>
                  </a:extLst>
                </a:gridCol>
                <a:gridCol w="755241">
                  <a:extLst>
                    <a:ext uri="{9D8B030D-6E8A-4147-A177-3AD203B41FA5}">
                      <a16:colId xmlns:a16="http://schemas.microsoft.com/office/drawing/2014/main" val="2788661234"/>
                    </a:ext>
                  </a:extLst>
                </a:gridCol>
                <a:gridCol w="1006549">
                  <a:extLst>
                    <a:ext uri="{9D8B030D-6E8A-4147-A177-3AD203B41FA5}">
                      <a16:colId xmlns:a16="http://schemas.microsoft.com/office/drawing/2014/main" val="2926033436"/>
                    </a:ext>
                  </a:extLst>
                </a:gridCol>
              </a:tblGrid>
              <a:tr h="261035"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1695521"/>
                  </a:ext>
                </a:extLst>
              </a:tr>
              <a:tr h="685937"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656975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A8DDA6A-CDF9-C24B-805C-6719DA9334ED}"/>
                  </a:ext>
                </a:extLst>
              </p:cNvPr>
              <p:cNvSpPr txBox="1"/>
              <p:nvPr/>
            </p:nvSpPr>
            <p:spPr>
              <a:xfrm>
                <a:off x="3560475" y="4131390"/>
                <a:ext cx="351615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s-ES" sz="1800" b="0" dirty="0"/>
                  <a:t>0.5 = </a:t>
                </a:r>
                <a14:m>
                  <m:oMath xmlns:m="http://schemas.openxmlformats.org/officeDocument/2006/math"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1|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1, 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𝑚𝑜𝑣𝑖𝑜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𝑙𝑎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𝑑𝑒𝑟𝑒𝑐h𝑎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MX" sz="18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A8DDA6A-CDF9-C24B-805C-6719DA9334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0475" y="4131390"/>
                <a:ext cx="3516155" cy="276999"/>
              </a:xfrm>
              <a:prstGeom prst="rect">
                <a:avLst/>
              </a:prstGeom>
              <a:blipFill>
                <a:blip r:embed="rId2"/>
                <a:stretch>
                  <a:fillRect l="-3597" t="-21739" r="-2158" b="-47826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104540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Política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texto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s-MX" dirty="0"/>
                  <a:t>Una política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</a:rPr>
                      <m:t>π</m:t>
                    </m:r>
                  </m:oMath>
                </a14:m>
                <a:r>
                  <a:rPr lang="es-MX" dirty="0"/>
                  <a:t>) es una función de S a A que específica que acción tomar en cada estado.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s-MX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s-MX" dirty="0"/>
                  <a:t> mapeo de estados a acciones.</a:t>
                </a:r>
              </a:p>
              <a:p>
                <a:r>
                  <a:rPr lang="es-MX" dirty="0"/>
                  <a:t>Objetivo: Encontrar la política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s-MX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MX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p>
                        <m:r>
                          <a:rPr lang="es-MX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s-MX" dirty="0"/>
                  <a:t>que maximiza la recompensa cumulativa</a:t>
                </a:r>
              </a:p>
            </p:txBody>
          </p:sp>
        </mc:Choice>
        <mc:Fallback xmlns="">
          <p:sp>
            <p:nvSpPr>
              <p:cNvPr id="3" name="Marcador de tex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20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957499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662F4-D0D6-A640-BBDC-4771B46D5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Politica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365FB217-E37C-7744-9C8E-778464DB52A8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MX" dirty="0"/>
                  <a:t>Politica deterministica: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s-ES" b="0" i="1" smtClean="0">
                        <a:latin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s-E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endParaRPr lang="en-MX" dirty="0"/>
              </a:p>
              <a:p>
                <a:r>
                  <a:rPr lang="en-MX" dirty="0"/>
                  <a:t>Política estocástica: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s-ES" i="1">
                        <a:latin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s-E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s-E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s-E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MX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365FB217-E37C-7744-9C8E-778464DB52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20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60313D-3B02-D146-84AF-5A586061D3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7329343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E1FE9-EAC5-FE46-BE6C-C63E61F12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Política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20EBC40-9430-F44F-A4AF-0069A6E8632C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14275" y="3706648"/>
                <a:ext cx="6132600" cy="766201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s-E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20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s-ES" sz="20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𝑀𝑜𝑣𝑒𝑟</m:t>
                    </m:r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𝑙𝑎</m:t>
                    </m:r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𝑑𝑒𝑟𝑒𝑐h𝑎</m:t>
                    </m:r>
                  </m:oMath>
                </a14:m>
                <a:endParaRPr lang="en-MX" sz="2000" dirty="0"/>
              </a:p>
              <a:p>
                <a:r>
                  <a:rPr lang="en-MX" sz="2000" dirty="0"/>
                  <a:t>Es esta política estocástica o determinística?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20EBC40-9430-F44F-A4AF-0069A6E8632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14275" y="3706648"/>
                <a:ext cx="6132600" cy="766201"/>
              </a:xfrm>
              <a:blipFill>
                <a:blip r:embed="rId2"/>
                <a:stretch>
                  <a:fillRect l="-620" t="-14754" b="-27869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AA8CBB-4F9C-E54A-BFE4-BDA947C63BC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43DED88B-D2CD-0448-BCB5-853B5BB1F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066" y="1447202"/>
            <a:ext cx="5758656" cy="1455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9520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552BA-33A9-8F4A-AE0C-64573556E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Funcion de valor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4957AB92-B29A-3A49-BF2B-DF68D0B788F7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MX" dirty="0"/>
                  <a:t>Función de Valor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sup>
                    </m:sSup>
                    <m:r>
                      <a:rPr lang="es-ES" b="0" i="1" smtClean="0">
                        <a:latin typeface="Cambria Math" panose="02040503050406030204" pitchFamily="18" charset="0"/>
                      </a:rPr>
                      <m:t>: </m:t>
                    </m:r>
                  </m:oMath>
                </a14:m>
                <a:r>
                  <a:rPr lang="en-MX" dirty="0"/>
                  <a:t> Esta es la suma esperada con “descuentos” utilizando la politica </a:t>
                </a:r>
                <a14:m>
                  <m:oMath xmlns:m="http://schemas.openxmlformats.org/officeDocument/2006/math">
                    <m:r>
                      <a:rPr lang="es-ES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MX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4957AB92-B29A-3A49-BF2B-DF68D0B788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20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ECBBEC-643E-B847-858B-6A3DC9E020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3629259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AA0A1-DA0F-6E49-951B-CABC29210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Función de valor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0A16A0F0-F5FE-2A43-B4B9-F41133BC001F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E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s-ES" i="1">
                            <a:latin typeface="Cambria Math" panose="02040503050406030204" pitchFamily="18" charset="0"/>
                          </a:rPr>
                          <m:t>𝜋</m:t>
                        </m:r>
                      </m:sup>
                    </m:sSup>
                    <m:d>
                      <m:d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s-E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𝔼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  <m:r>
                      <a:rPr lang="es-E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s-E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r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s-E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b>
                    </m:sSub>
                    <m:r>
                      <a:rPr lang="es-E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  <m:sup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d>
                          <m:dPr>
                            <m:ctrlPr>
                              <a:rPr lang="es-E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E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s-E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+2</m:t>
                            </m:r>
                          </m:e>
                        </m:d>
                      </m:sub>
                    </m:sSub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+…|</m:t>
                    </m:r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en-MX" dirty="0"/>
              </a:p>
              <a:p>
                <a:pPr lvl="1"/>
                <a:r>
                  <a:rPr lang="en-MX" dirty="0"/>
                  <a:t>El factor de descuento controla futuros y presentes recompensas.</a:t>
                </a:r>
              </a:p>
              <a:p>
                <a:r>
                  <a:rPr lang="en-MX" dirty="0"/>
                  <a:t>Nos permite saber que tan buena o mala es una combinación de estados y acciones.</a:t>
                </a:r>
              </a:p>
              <a:p>
                <a:r>
                  <a:rPr lang="en-MX" dirty="0"/>
                  <a:t>Nos permite comparar políticas.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0A16A0F0-F5FE-2A43-B4B9-F41133BC0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20" b="-3226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22D8B-E8A2-BC49-B26F-6536040852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849157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8E4FA-36CB-7846-B71C-9C6BA2538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C2B7A3-FB25-C043-A5B0-FB05351DA6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Factor gamma = 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6FD987-07FF-FD48-A8CF-5E8064298A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6696E70-4A33-694E-A709-FFB75A836A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1561807"/>
              </p:ext>
            </p:extLst>
          </p:nvPr>
        </p:nvGraphicFramePr>
        <p:xfrm>
          <a:off x="1435396" y="1327350"/>
          <a:ext cx="6039292" cy="990737"/>
        </p:xfrm>
        <a:graphic>
          <a:graphicData uri="http://schemas.openxmlformats.org/drawingml/2006/table">
            <a:tbl>
              <a:tblPr firstRow="1" bandRow="1">
                <a:tableStyleId>{D87CA831-11D2-4159-8545-C5A921CE741D}</a:tableStyleId>
              </a:tblPr>
              <a:tblGrid>
                <a:gridCol w="1006549">
                  <a:extLst>
                    <a:ext uri="{9D8B030D-6E8A-4147-A177-3AD203B41FA5}">
                      <a16:colId xmlns:a16="http://schemas.microsoft.com/office/drawing/2014/main" val="3711358583"/>
                    </a:ext>
                  </a:extLst>
                </a:gridCol>
                <a:gridCol w="1006549">
                  <a:extLst>
                    <a:ext uri="{9D8B030D-6E8A-4147-A177-3AD203B41FA5}">
                      <a16:colId xmlns:a16="http://schemas.microsoft.com/office/drawing/2014/main" val="2858241144"/>
                    </a:ext>
                  </a:extLst>
                </a:gridCol>
                <a:gridCol w="1275359">
                  <a:extLst>
                    <a:ext uri="{9D8B030D-6E8A-4147-A177-3AD203B41FA5}">
                      <a16:colId xmlns:a16="http://schemas.microsoft.com/office/drawing/2014/main" val="1223496923"/>
                    </a:ext>
                  </a:extLst>
                </a:gridCol>
                <a:gridCol w="989045">
                  <a:extLst>
                    <a:ext uri="{9D8B030D-6E8A-4147-A177-3AD203B41FA5}">
                      <a16:colId xmlns:a16="http://schemas.microsoft.com/office/drawing/2014/main" val="4278745927"/>
                    </a:ext>
                  </a:extLst>
                </a:gridCol>
                <a:gridCol w="755241">
                  <a:extLst>
                    <a:ext uri="{9D8B030D-6E8A-4147-A177-3AD203B41FA5}">
                      <a16:colId xmlns:a16="http://schemas.microsoft.com/office/drawing/2014/main" val="2788661234"/>
                    </a:ext>
                  </a:extLst>
                </a:gridCol>
                <a:gridCol w="1006549">
                  <a:extLst>
                    <a:ext uri="{9D8B030D-6E8A-4147-A177-3AD203B41FA5}">
                      <a16:colId xmlns:a16="http://schemas.microsoft.com/office/drawing/2014/main" val="2926033436"/>
                    </a:ext>
                  </a:extLst>
                </a:gridCol>
              </a:tblGrid>
              <a:tr h="261035"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1695521"/>
                  </a:ext>
                </a:extLst>
              </a:tr>
              <a:tr h="685937"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V =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V =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V =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V=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V =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V =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65697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702208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DDA6B-B83C-DE4B-86C6-64DD758D6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Evaluación y Control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011879-289C-7A4E-84B8-C9E3C4242A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Evaluación:</a:t>
            </a:r>
          </a:p>
          <a:p>
            <a:pPr lvl="1"/>
            <a:r>
              <a:rPr lang="en-MX" dirty="0"/>
              <a:t>Estimar el valor de una política</a:t>
            </a:r>
          </a:p>
          <a:p>
            <a:r>
              <a:rPr lang="en-MX" dirty="0"/>
              <a:t>Control:</a:t>
            </a:r>
          </a:p>
          <a:p>
            <a:pPr lvl="1"/>
            <a:r>
              <a:rPr lang="en-MX" dirty="0"/>
              <a:t>Optimizar y encontrar la mejor política.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3F6F56-79CD-2D42-B824-339B4135E2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0087680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A0B89-8B38-7F4A-B319-066B0EC79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Evaluación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5910EAC-22B9-DA47-AEA9-DE48B819F455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14275" y="3442563"/>
                <a:ext cx="6132600" cy="528171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s-E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16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s-ES" sz="16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𝑀𝑜𝑣𝑒𝑟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h𝑎𝑐𝑖𝑎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𝑙𝑎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𝑑𝑒𝑟𝑒𝑐h𝑎</m:t>
                    </m:r>
                  </m:oMath>
                </a14:m>
                <a:endParaRPr lang="en-MX" sz="1600" dirty="0"/>
              </a:p>
              <a:p>
                <a:r>
                  <a:rPr lang="en-MX" sz="1600" dirty="0"/>
                  <a:t>Factor de descuento = 0</a:t>
                </a:r>
              </a:p>
              <a:p>
                <a:r>
                  <a:rPr lang="en-MX" sz="1600" dirty="0"/>
                  <a:t>Cual es el valor?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𝜋</m:t>
                        </m:r>
                      </m:sup>
                    </m:sSup>
                    <m:d>
                      <m:d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16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s-ES" sz="16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s-ES" sz="16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𝔼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  <m:r>
                      <a:rPr lang="es-ES" sz="16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s-ES" sz="16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r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s-ES" sz="16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b>
                    </m:sSub>
                    <m:r>
                      <a:rPr lang="es-ES" sz="16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s-E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s-E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  <m:sup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d>
                          <m:dPr>
                            <m:ctrlPr>
                              <a:rPr lang="es-E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E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s-E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+2</m:t>
                            </m:r>
                          </m:e>
                        </m:d>
                      </m:sub>
                    </m:sSub>
                    <m:r>
                      <a:rPr lang="es-E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+…|</m:t>
                    </m:r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E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s-E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en-MX" sz="1600" dirty="0"/>
              </a:p>
              <a:p>
                <a:pPr lvl="1"/>
                <a:endParaRPr lang="en-MX" sz="1600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5910EAC-22B9-DA47-AEA9-DE48B819F45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14275" y="3442563"/>
                <a:ext cx="6132600" cy="528171"/>
              </a:xfrm>
              <a:blipFill>
                <a:blip r:embed="rId2"/>
                <a:stretch>
                  <a:fillRect l="-620" t="-139535" b="-79070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00F082-A557-664A-85BC-0C907A4BA74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31D3BA7-E8E5-9844-A3AB-D9E556F6C8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6392726"/>
              </p:ext>
            </p:extLst>
          </p:nvPr>
        </p:nvGraphicFramePr>
        <p:xfrm>
          <a:off x="1552354" y="1624779"/>
          <a:ext cx="6039292" cy="990737"/>
        </p:xfrm>
        <a:graphic>
          <a:graphicData uri="http://schemas.openxmlformats.org/drawingml/2006/table">
            <a:tbl>
              <a:tblPr firstRow="1" bandRow="1">
                <a:tableStyleId>{D87CA831-11D2-4159-8545-C5A921CE741D}</a:tableStyleId>
              </a:tblPr>
              <a:tblGrid>
                <a:gridCol w="1006549">
                  <a:extLst>
                    <a:ext uri="{9D8B030D-6E8A-4147-A177-3AD203B41FA5}">
                      <a16:colId xmlns:a16="http://schemas.microsoft.com/office/drawing/2014/main" val="3711358583"/>
                    </a:ext>
                  </a:extLst>
                </a:gridCol>
                <a:gridCol w="1006549">
                  <a:extLst>
                    <a:ext uri="{9D8B030D-6E8A-4147-A177-3AD203B41FA5}">
                      <a16:colId xmlns:a16="http://schemas.microsoft.com/office/drawing/2014/main" val="2858241144"/>
                    </a:ext>
                  </a:extLst>
                </a:gridCol>
                <a:gridCol w="1275359">
                  <a:extLst>
                    <a:ext uri="{9D8B030D-6E8A-4147-A177-3AD203B41FA5}">
                      <a16:colId xmlns:a16="http://schemas.microsoft.com/office/drawing/2014/main" val="1223496923"/>
                    </a:ext>
                  </a:extLst>
                </a:gridCol>
                <a:gridCol w="989045">
                  <a:extLst>
                    <a:ext uri="{9D8B030D-6E8A-4147-A177-3AD203B41FA5}">
                      <a16:colId xmlns:a16="http://schemas.microsoft.com/office/drawing/2014/main" val="4278745927"/>
                    </a:ext>
                  </a:extLst>
                </a:gridCol>
                <a:gridCol w="755241">
                  <a:extLst>
                    <a:ext uri="{9D8B030D-6E8A-4147-A177-3AD203B41FA5}">
                      <a16:colId xmlns:a16="http://schemas.microsoft.com/office/drawing/2014/main" val="2788661234"/>
                    </a:ext>
                  </a:extLst>
                </a:gridCol>
                <a:gridCol w="1006549">
                  <a:extLst>
                    <a:ext uri="{9D8B030D-6E8A-4147-A177-3AD203B41FA5}">
                      <a16:colId xmlns:a16="http://schemas.microsoft.com/office/drawing/2014/main" val="2926033436"/>
                    </a:ext>
                  </a:extLst>
                </a:gridCol>
              </a:tblGrid>
              <a:tr h="261035"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1695521"/>
                  </a:ext>
                </a:extLst>
              </a:tr>
              <a:tr h="685937"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-&gt;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-&gt;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-&gt;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-&gt;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-&gt;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-&gt;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65697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882718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31C9B-127E-9B4A-902E-093E9791F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Control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7016F3-1634-6041-84EE-DFDFAFAD49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Cual es la política que optimiza V?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2C2F97-1801-8B4C-9B90-C3EAB412D9F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71027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Proyecto Final</a:t>
            </a:r>
          </a:p>
          <a:p>
            <a:pPr lvl="1"/>
            <a:r>
              <a:rPr lang="es-MX" sz="2000" dirty="0"/>
              <a:t>Crear un agente inteligente</a:t>
            </a:r>
          </a:p>
          <a:p>
            <a:pPr lvl="2"/>
            <a:r>
              <a:rPr lang="es-MX" sz="2000" dirty="0"/>
              <a:t>Tiene que ser funcional</a:t>
            </a:r>
          </a:p>
          <a:p>
            <a:pPr lvl="2"/>
            <a:r>
              <a:rPr lang="es-MX" sz="2000" dirty="0"/>
              <a:t>El día de la entrega tienen que mostrarlo en acción.</a:t>
            </a:r>
          </a:p>
          <a:p>
            <a:pPr lvl="1"/>
            <a:r>
              <a:rPr lang="es-MX" sz="2000" dirty="0"/>
              <a:t>Reporte sobre el funcionamiento</a:t>
            </a:r>
          </a:p>
          <a:p>
            <a:pPr lvl="2"/>
            <a:r>
              <a:rPr lang="es-MX" sz="2000" dirty="0"/>
              <a:t>Sin código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358660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1249325-4CD4-4C0E-8C16-841A7EB0D1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</p:spPr>
        <p:txBody>
          <a:bodyPr/>
          <a:lstStyle/>
          <a:p>
            <a:r>
              <a:rPr lang="en-US" dirty="0" err="1"/>
              <a:t>Aprendizaje</a:t>
            </a:r>
            <a:r>
              <a:rPr lang="en-US" dirty="0"/>
              <a:t> </a:t>
            </a:r>
            <a:r>
              <a:rPr lang="en-US" dirty="0" err="1"/>
              <a:t>Reeforzado</a:t>
            </a:r>
            <a:endParaRPr lang="en-US" dirty="0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93F95E07-E675-454A-BE95-29591D20237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1953882-9221-0648-8AA7-CBC4EFC5E06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</p:spPr>
        <p:txBody>
          <a:bodyPr wrap="square" anchor="ctr">
            <a:normAutofit/>
          </a:bodyPr>
          <a:lstStyle/>
          <a:p>
            <a:pPr marL="0" lvl="0" indent="0">
              <a:lnSpc>
                <a:spcPct val="90000"/>
              </a:lnSpc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" sz="400" smtClean="0"/>
              <a:pPr marL="0" lvl="0" indent="0">
                <a:lnSpc>
                  <a:spcPct val="90000"/>
                </a:lnSpc>
                <a:spcBef>
                  <a:spcPts val="0"/>
                </a:spcBef>
                <a:spcAft>
                  <a:spcPts val="600"/>
                </a:spcAft>
                <a:buNone/>
              </a:pPr>
              <a:t>30</a:t>
            </a:fld>
            <a:endParaRPr lang="en" sz="400"/>
          </a:p>
        </p:txBody>
      </p:sp>
    </p:spTree>
    <p:extLst>
      <p:ext uri="{BB962C8B-B14F-4D97-AF65-F5344CB8AC3E}">
        <p14:creationId xmlns:p14="http://schemas.microsoft.com/office/powerpoint/2010/main" val="96605579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31</a:t>
            </a:fld>
            <a:endParaRPr lang="es-MX"/>
          </a:p>
        </p:txBody>
      </p:sp>
      <p:sp>
        <p:nvSpPr>
          <p:cNvPr id="7" name="Rectángulo 6"/>
          <p:cNvSpPr/>
          <p:nvPr/>
        </p:nvSpPr>
        <p:spPr>
          <a:xfrm>
            <a:off x="3309281" y="1485900"/>
            <a:ext cx="1972492" cy="653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Agente</a:t>
            </a:r>
          </a:p>
        </p:txBody>
      </p:sp>
      <p:sp>
        <p:nvSpPr>
          <p:cNvPr id="8" name="Rectángulo 7"/>
          <p:cNvSpPr/>
          <p:nvPr/>
        </p:nvSpPr>
        <p:spPr>
          <a:xfrm>
            <a:off x="3309281" y="2820489"/>
            <a:ext cx="1972492" cy="65314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Ambiente</a:t>
            </a:r>
          </a:p>
        </p:txBody>
      </p:sp>
      <p:cxnSp>
        <p:nvCxnSpPr>
          <p:cNvPr id="10" name="Conector curvado 9"/>
          <p:cNvCxnSpPr>
            <a:stCxn id="8" idx="1"/>
            <a:endCxn id="7" idx="1"/>
          </p:cNvCxnSpPr>
          <p:nvPr/>
        </p:nvCxnSpPr>
        <p:spPr>
          <a:xfrm rot="10800000">
            <a:off x="3309281" y="1812473"/>
            <a:ext cx="12700" cy="1334589"/>
          </a:xfrm>
          <a:prstGeom prst="curvedConnector3">
            <a:avLst>
              <a:gd name="adj1" fmla="val 119828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814275" y="2387237"/>
            <a:ext cx="955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Estado </a:t>
            </a:r>
            <a:r>
              <a:rPr lang="es-MX" dirty="0" err="1"/>
              <a:t>S</a:t>
            </a:r>
            <a:r>
              <a:rPr lang="es-MX" sz="1200" dirty="0" err="1"/>
              <a:t>t</a:t>
            </a:r>
            <a:endParaRPr lang="es-MX" dirty="0"/>
          </a:p>
        </p:txBody>
      </p:sp>
      <p:cxnSp>
        <p:nvCxnSpPr>
          <p:cNvPr id="9" name="Conector curvado 8"/>
          <p:cNvCxnSpPr>
            <a:stCxn id="7" idx="3"/>
            <a:endCxn id="8" idx="3"/>
          </p:cNvCxnSpPr>
          <p:nvPr/>
        </p:nvCxnSpPr>
        <p:spPr>
          <a:xfrm>
            <a:off x="5281773" y="1812472"/>
            <a:ext cx="12700" cy="1334589"/>
          </a:xfrm>
          <a:prstGeom prst="curvedConnector3">
            <a:avLst>
              <a:gd name="adj1" fmla="val 134228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ángulo 10"/>
          <p:cNvSpPr/>
          <p:nvPr/>
        </p:nvSpPr>
        <p:spPr>
          <a:xfrm>
            <a:off x="7037665" y="2233348"/>
            <a:ext cx="9156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Acción a</a:t>
            </a:r>
            <a:r>
              <a:rPr lang="es-MX" sz="1200" dirty="0"/>
              <a:t>t</a:t>
            </a:r>
            <a:endParaRPr lang="es-MX" dirty="0"/>
          </a:p>
        </p:txBody>
      </p:sp>
      <p:cxnSp>
        <p:nvCxnSpPr>
          <p:cNvPr id="13" name="Conector curvado 12"/>
          <p:cNvCxnSpPr>
            <a:stCxn id="8" idx="1"/>
            <a:endCxn id="7" idx="1"/>
          </p:cNvCxnSpPr>
          <p:nvPr/>
        </p:nvCxnSpPr>
        <p:spPr>
          <a:xfrm rot="10800000">
            <a:off x="3309281" y="1812473"/>
            <a:ext cx="12700" cy="1334589"/>
          </a:xfrm>
          <a:prstGeom prst="curvedConnector3">
            <a:avLst>
              <a:gd name="adj1" fmla="val 76628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 13"/>
          <p:cNvSpPr/>
          <p:nvPr/>
        </p:nvSpPr>
        <p:spPr>
          <a:xfrm>
            <a:off x="2493968" y="2165170"/>
            <a:ext cx="13917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Recompensa </a:t>
            </a:r>
            <a:r>
              <a:rPr lang="es-MX" dirty="0" err="1"/>
              <a:t>r</a:t>
            </a:r>
            <a:r>
              <a:rPr lang="es-MX" sz="1200" dirty="0" err="1"/>
              <a:t>t</a:t>
            </a:r>
            <a:endParaRPr lang="es-MX" dirty="0"/>
          </a:p>
        </p:txBody>
      </p:sp>
      <p:sp>
        <p:nvSpPr>
          <p:cNvPr id="15" name="Rectángulo 14"/>
          <p:cNvSpPr/>
          <p:nvPr/>
        </p:nvSpPr>
        <p:spPr>
          <a:xfrm>
            <a:off x="2493968" y="2387237"/>
            <a:ext cx="19271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Siguiente Estado S</a:t>
            </a:r>
            <a:r>
              <a:rPr lang="es-MX" sz="1200" dirty="0"/>
              <a:t>t+1</a:t>
            </a:r>
            <a:endParaRPr lang="es-MX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02DA84C-F058-8F42-8536-289AA590DC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11695" y="3924671"/>
            <a:ext cx="3135698" cy="457570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055A57C4-F1F8-5B4A-9520-6F817941C448}"/>
              </a:ext>
            </a:extLst>
          </p:cNvPr>
          <p:cNvSpPr/>
          <p:nvPr/>
        </p:nvSpPr>
        <p:spPr>
          <a:xfrm>
            <a:off x="2811695" y="3924671"/>
            <a:ext cx="3135698" cy="457570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6B8068-A6C4-AC47-8D4B-FCE8BDC0507D}"/>
              </a:ext>
            </a:extLst>
          </p:cNvPr>
          <p:cNvSpPr txBox="1"/>
          <p:nvPr/>
        </p:nvSpPr>
        <p:spPr>
          <a:xfrm>
            <a:off x="6071616" y="3611880"/>
            <a:ext cx="188545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MX" dirty="0"/>
              <a:t>Propiedad de Markov</a:t>
            </a:r>
          </a:p>
        </p:txBody>
      </p:sp>
    </p:spTree>
    <p:extLst>
      <p:ext uri="{BB962C8B-B14F-4D97-AF65-F5344CB8AC3E}">
        <p14:creationId xmlns:p14="http://schemas.microsoft.com/office/powerpoint/2010/main" val="47576587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65373-C1F8-0A4F-9545-53D6A7B4EA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Proceso de Markov o Cadena de Markov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4F09F2D5-35F5-8747-8967-7331F592C7DF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MX" sz="1800" dirty="0"/>
                  <a:t>Proceso aleatorio sin memoria</a:t>
                </a:r>
              </a:p>
              <a:p>
                <a:pPr lvl="1"/>
                <a:r>
                  <a:rPr lang="en-MX" sz="1800" dirty="0"/>
                  <a:t>Secuencia de estados aleatorios con la propiedad de Markov.</a:t>
                </a:r>
              </a:p>
              <a:p>
                <a:r>
                  <a:rPr lang="en-MX" sz="1800" dirty="0"/>
                  <a:t>Definición formal:</a:t>
                </a:r>
              </a:p>
              <a:p>
                <a:pPr lvl="1"/>
                <a:r>
                  <a:rPr lang="en-MX" sz="1800" dirty="0"/>
                  <a:t>S es un conjunto de estados </a:t>
                </a:r>
                <a14:m>
                  <m:oMath xmlns:m="http://schemas.openxmlformats.org/officeDocument/2006/math"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∈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MX" sz="1800" dirty="0"/>
              </a:p>
              <a:p>
                <a:pPr lvl="1"/>
                <a:r>
                  <a:rPr lang="en-MX" sz="1800" dirty="0"/>
                  <a:t>P es el modelo de transición que especifica: </a:t>
                </a:r>
                <a14:m>
                  <m:oMath xmlns:m="http://schemas.openxmlformats.org/officeDocument/2006/math"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s-E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s-ES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s-E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MX" sz="1800" dirty="0"/>
              </a:p>
              <a:p>
                <a:r>
                  <a:rPr lang="en-MX" sz="1800" dirty="0"/>
                  <a:t>Aqui no hay recompensas.</a:t>
                </a:r>
              </a:p>
            </p:txBody>
          </p:sp>
        </mc:Choice>
        <mc:Fallback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4F09F2D5-35F5-8747-8967-7331F592C7D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20" b="-1613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0C0DDB-96D1-D146-A265-428DC87D6B7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3582207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F57C3A-9A71-0844-AE7B-F8D013B0AF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CBE769A-E503-934E-B5AE-6F6E4D47AA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766200"/>
          </a:xfrm>
        </p:spPr>
        <p:txBody>
          <a:bodyPr/>
          <a:lstStyle/>
          <a:p>
            <a:r>
              <a:rPr lang="en-MX" dirty="0"/>
              <a:t>P se puee expresar como una matriz: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DDCBBC-784C-5146-816A-E3F975602D7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33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657935F-FAE4-874A-A8F5-ECF654593F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51278" y="2645156"/>
            <a:ext cx="3746500" cy="120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396809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6B7C6B-7C0C-274F-8990-DCDE7CA67B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Markov Reward Process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C07309FF-9DCE-7541-A820-83E9D82FB937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1454473" y="2176272"/>
                <a:ext cx="5492401" cy="2296578"/>
              </a:xfrm>
            </p:spPr>
            <p:txBody>
              <a:bodyPr/>
              <a:lstStyle/>
              <a:p>
                <a:r>
                  <a:rPr lang="en-MX" sz="2000" dirty="0"/>
                  <a:t>Markov Chain con Recompensas</a:t>
                </a:r>
              </a:p>
              <a:p>
                <a:r>
                  <a:rPr lang="en-MX" sz="2000" dirty="0"/>
                  <a:t>Definición formal:</a:t>
                </a:r>
              </a:p>
              <a:p>
                <a:pPr lvl="1"/>
                <a:r>
                  <a:rPr lang="en-MX" sz="1600" dirty="0"/>
                  <a:t>S es un conjunto de estados </a:t>
                </a:r>
                <a14:m>
                  <m:oMath xmlns:m="http://schemas.openxmlformats.org/officeDocument/2006/math">
                    <m:r>
                      <a:rPr lang="es-ES" sz="16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∈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𝑆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MX" sz="1600" dirty="0"/>
              </a:p>
              <a:p>
                <a:pPr lvl="1"/>
                <a:r>
                  <a:rPr lang="en-MX" sz="1600" dirty="0"/>
                  <a:t>P es el modelo de transición que especifica: </a:t>
                </a:r>
                <a14:m>
                  <m:oMath xmlns:m="http://schemas.openxmlformats.org/officeDocument/2006/math">
                    <m:r>
                      <a:rPr lang="es-ES" sz="1600" i="1">
                        <a:latin typeface="Cambria Math" panose="02040503050406030204" pitchFamily="18" charset="0"/>
                      </a:rPr>
                      <m:t>𝑝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s-ES" sz="1600" i="1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p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′</m:t>
                        </m:r>
                      </m:sup>
                    </m:sSup>
                    <m:r>
                      <a:rPr lang="es-ES" sz="1600" i="1">
                        <a:latin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sz="16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𝑠</m:t>
                    </m:r>
                    <m:r>
                      <a:rPr lang="es-ES" sz="1600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MX" sz="1600" dirty="0"/>
              </a:p>
              <a:p>
                <a:pPr lvl="1"/>
                <a:r>
                  <a:rPr lang="en-MX" sz="1600" dirty="0"/>
                  <a:t>R es la función de recompensa: 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s-ES" sz="1600" b="0" i="0" smtClean="0">
                        <a:latin typeface="Cambria Math" panose="02040503050406030204" pitchFamily="18" charset="0"/>
                      </a:rPr>
                      <m:t>R</m:t>
                    </m:r>
                    <m:d>
                      <m:dPr>
                        <m:ctrlPr>
                          <a:rPr lang="es-ES" sz="1600" b="0" i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sz="1600" b="0" i="0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lang="es-ES" sz="1600" b="0" i="0" smtClean="0">
                                <a:latin typeface="Cambria Math" panose="02040503050406030204" pitchFamily="18" charset="0"/>
                              </a:rPr>
                              <m:t>s</m:t>
                            </m:r>
                          </m:e>
                          <m:sub>
                            <m:r>
                              <m:rPr>
                                <m:sty m:val="p"/>
                              </m:rPr>
                              <a:rPr lang="es-ES" sz="1600" b="0" i="0" smtClean="0">
                                <a:latin typeface="Cambria Math" panose="02040503050406030204" pitchFamily="18" charset="0"/>
                              </a:rPr>
                              <m:t>t</m:t>
                            </m:r>
                          </m:sub>
                        </m:sSub>
                        <m:r>
                          <a:rPr lang="es-ES" sz="1600" b="0" i="0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m:rPr>
                            <m:sty m:val="p"/>
                          </m:rPr>
                          <a:rPr lang="es-ES" sz="1600" b="0" i="0" smtClean="0">
                            <a:latin typeface="Cambria Math" panose="02040503050406030204" pitchFamily="18" charset="0"/>
                          </a:rPr>
                          <m:t>s</m:t>
                        </m:r>
                      </m:e>
                    </m:d>
                    <m:r>
                      <a:rPr lang="es-ES" sz="1600" b="0" i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𝔼</m:t>
                    </m:r>
                    <m:r>
                      <a:rPr lang="es-E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s-E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s-E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|</m:t>
                    </m:r>
                    <m:sSub>
                      <m:sSubPr>
                        <m:ctrlPr>
                          <a:rPr lang="es-E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sz="1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E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s-ES" sz="16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en-MX" sz="1600" dirty="0"/>
              </a:p>
              <a:p>
                <a:pPr lvl="1"/>
                <a:r>
                  <a:rPr lang="en-MX" sz="1600" dirty="0"/>
                  <a:t>Factor de descuento: </a:t>
                </a:r>
                <a14:m>
                  <m:oMath xmlns:m="http://schemas.openxmlformats.org/officeDocument/2006/math"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∈[0,1</m:t>
                    </m:r>
                  </m:oMath>
                </a14:m>
                <a:endParaRPr lang="en-MX" sz="1600" dirty="0"/>
              </a:p>
              <a:p>
                <a:pPr lvl="1"/>
                <a:endParaRPr lang="en-MX" sz="1600" dirty="0"/>
              </a:p>
              <a:p>
                <a:endParaRPr lang="en-MX" sz="2000" dirty="0"/>
              </a:p>
              <a:p>
                <a:pPr lvl="1"/>
                <a:endParaRPr lang="en-MX" sz="2000" dirty="0"/>
              </a:p>
            </p:txBody>
          </p:sp>
        </mc:Choice>
        <mc:Fallback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C07309FF-9DCE-7541-A820-83E9D82FB93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1454473" y="2176272"/>
                <a:ext cx="5492401" cy="2296578"/>
              </a:xfrm>
              <a:blipFill>
                <a:blip r:embed="rId2"/>
                <a:stretch>
                  <a:fillRect l="-693" t="-39560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F47B01-E7E5-8542-9843-4E2998DF6FA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01313329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F58B1-0F3E-D543-A043-08B6C073F9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Ejemplo – Dungeon Crawler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A8E58D5-867D-A649-9616-F5B8FAEAC8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35</a:t>
            </a:fld>
            <a:endParaRPr lang="en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679769B-579B-4C4E-9C5F-95934835558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27940780"/>
              </p:ext>
            </p:extLst>
          </p:nvPr>
        </p:nvGraphicFramePr>
        <p:xfrm>
          <a:off x="2825496" y="1847342"/>
          <a:ext cx="2194560" cy="2029713"/>
        </p:xfrm>
        <a:graphic>
          <a:graphicData uri="http://schemas.openxmlformats.org/drawingml/2006/table">
            <a:tbl>
              <a:tblPr firstRow="1" bandRow="1">
                <a:tableStyleId>{D87CA831-11D2-4159-8545-C5A921CE741D}</a:tableStyleId>
              </a:tblPr>
              <a:tblGrid>
                <a:gridCol w="731520">
                  <a:extLst>
                    <a:ext uri="{9D8B030D-6E8A-4147-A177-3AD203B41FA5}">
                      <a16:colId xmlns:a16="http://schemas.microsoft.com/office/drawing/2014/main" val="1214809385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1665551826"/>
                    </a:ext>
                  </a:extLst>
                </a:gridCol>
                <a:gridCol w="731520">
                  <a:extLst>
                    <a:ext uri="{9D8B030D-6E8A-4147-A177-3AD203B41FA5}">
                      <a16:colId xmlns:a16="http://schemas.microsoft.com/office/drawing/2014/main" val="329214601"/>
                    </a:ext>
                  </a:extLst>
                </a:gridCol>
              </a:tblGrid>
              <a:tr h="676571">
                <a:tc>
                  <a:txBody>
                    <a:bodyPr/>
                    <a:lstStyle/>
                    <a:p>
                      <a:endParaRPr lang="en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19022778"/>
                  </a:ext>
                </a:extLst>
              </a:tr>
              <a:tr h="676571">
                <a:tc>
                  <a:txBody>
                    <a:bodyPr/>
                    <a:lstStyle/>
                    <a:p>
                      <a:endParaRPr lang="en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4321950"/>
                  </a:ext>
                </a:extLst>
              </a:tr>
              <a:tr h="676571">
                <a:tc>
                  <a:txBody>
                    <a:bodyPr/>
                    <a:lstStyle/>
                    <a:p>
                      <a:endParaRPr lang="en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38977530"/>
                  </a:ext>
                </a:extLst>
              </a:tr>
            </a:tbl>
          </a:graphicData>
        </a:graphic>
      </p:graphicFrame>
      <p:sp>
        <p:nvSpPr>
          <p:cNvPr id="6" name="5-Point Star 5">
            <a:extLst>
              <a:ext uri="{FF2B5EF4-FFF2-40B4-BE49-F238E27FC236}">
                <a16:creationId xmlns:a16="http://schemas.microsoft.com/office/drawing/2014/main" id="{41D62096-4E11-B541-9911-19F5350678AB}"/>
              </a:ext>
            </a:extLst>
          </p:cNvPr>
          <p:cNvSpPr/>
          <p:nvPr/>
        </p:nvSpPr>
        <p:spPr>
          <a:xfrm>
            <a:off x="4471416" y="3374136"/>
            <a:ext cx="338328" cy="292608"/>
          </a:xfrm>
          <a:prstGeom prst="star5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125807863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621D5-939D-2E4D-AF16-9DFB07FAB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FA318-A3D9-2B4D-8A8A-835FB21760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97479" y="1327350"/>
            <a:ext cx="4249395" cy="951484"/>
          </a:xfrm>
        </p:spPr>
        <p:txBody>
          <a:bodyPr/>
          <a:lstStyle/>
          <a:p>
            <a:r>
              <a:rPr lang="en-MX" dirty="0"/>
              <a:t>Cuantos Estados:</a:t>
            </a:r>
          </a:p>
          <a:p>
            <a:r>
              <a:rPr lang="en-MX" dirty="0"/>
              <a:t>Matriz de Transición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59F284-A9D0-AB4D-89A6-EAA90B7A35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  <p:pic>
        <p:nvPicPr>
          <p:cNvPr id="6" name="Picture 5" descr="A picture containing flying, large, drawing, air&#10;&#10;Description automatically generated">
            <a:extLst>
              <a:ext uri="{FF2B5EF4-FFF2-40B4-BE49-F238E27FC236}">
                <a16:creationId xmlns:a16="http://schemas.microsoft.com/office/drawing/2014/main" id="{F384050A-9F1A-8642-BF9C-64B703A17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700" y="1517904"/>
            <a:ext cx="1028312" cy="951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521986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5621D5-939D-2E4D-AF16-9DFB07FABE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FA318-A3D9-2B4D-8A8A-835FB21760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97479" y="1327350"/>
            <a:ext cx="4249395" cy="951484"/>
          </a:xfrm>
        </p:spPr>
        <p:txBody>
          <a:bodyPr/>
          <a:lstStyle/>
          <a:p>
            <a:r>
              <a:rPr lang="en-MX" dirty="0"/>
              <a:t>Cuantos Estados: 9</a:t>
            </a:r>
          </a:p>
          <a:p>
            <a:r>
              <a:rPr lang="en-MX" dirty="0"/>
              <a:t>Matriz de Transición: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59F284-A9D0-AB4D-89A6-EAA90B7A355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pic>
        <p:nvPicPr>
          <p:cNvPr id="6" name="Picture 5" descr="A picture containing flying, large, drawing, air&#10;&#10;Description automatically generated">
            <a:extLst>
              <a:ext uri="{FF2B5EF4-FFF2-40B4-BE49-F238E27FC236}">
                <a16:creationId xmlns:a16="http://schemas.microsoft.com/office/drawing/2014/main" id="{F384050A-9F1A-8642-BF9C-64B703A170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700" y="1517904"/>
            <a:ext cx="1028312" cy="95148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4D378D0-8A5E-F242-A3D7-F12F2BD392D4}"/>
                  </a:ext>
                </a:extLst>
              </p:cNvPr>
              <p:cNvSpPr txBox="1"/>
              <p:nvPr/>
            </p:nvSpPr>
            <p:spPr>
              <a:xfrm>
                <a:off x="3234690" y="2864667"/>
                <a:ext cx="2343270" cy="1558312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d>
                        <m:dPr>
                          <m:begChr m:val="["/>
                          <m:endChr m:val="]"/>
                          <m:ctrlPr>
                            <a:rPr lang="en-MX" sz="360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m>
                            <m:mPr>
                              <m:mcs>
                                <m:mc>
                                  <m:mcPr>
                                    <m:count m:val="3"/>
                                    <m:mcJc m:val="center"/>
                                  </m:mcPr>
                                </m:mc>
                              </m:mcs>
                              <m:ctrlPr>
                                <a:rPr lang="en-MX" sz="3600" i="1" smtClean="0">
                                  <a:latin typeface="Cambria Math" panose="02040503050406030204" pitchFamily="18" charset="0"/>
                                </a:rPr>
                              </m:ctrlPr>
                            </m:mPr>
                            <m:mr>
                              <m:e>
                                <m:r>
                                  <m:rPr>
                                    <m:brk m:alnAt="7"/>
                                  </m:rPr>
                                  <a:rPr lang="es-ES" sz="36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  <m:e>
                                <m:r>
                                  <a:rPr lang="en-MX" sz="3600" i="1" smtClean="0"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r>
                                  <a:rPr lang="es-ES" sz="36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</m:mr>
                            <m:mr>
                              <m:e>
                                <m:r>
                                  <a:rPr lang="en-MX" sz="360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  <m:e>
                                <m:r>
                                  <a:rPr lang="en-MX" sz="3600" i="1" smtClean="0">
                                    <a:latin typeface="Cambria Math" panose="02040503050406030204" pitchFamily="18" charset="0"/>
                                  </a:rPr>
                                  <m:t>⋱</m:t>
                                </m:r>
                              </m:e>
                              <m:e>
                                <m:r>
                                  <a:rPr lang="en-MX" sz="3600" i="1" smtClean="0">
                                    <a:latin typeface="Cambria Math" panose="02040503050406030204" pitchFamily="18" charset="0"/>
                                  </a:rPr>
                                  <m:t>⋮</m:t>
                                </m:r>
                              </m:e>
                            </m:mr>
                            <m:mr>
                              <m:e>
                                <m:r>
                                  <a:rPr lang="es-ES" sz="3600" b="0" i="1" smtClean="0">
                                    <a:latin typeface="Cambria Math" panose="02040503050406030204" pitchFamily="18" charset="0"/>
                                  </a:rPr>
                                  <m:t>𝑝</m:t>
                                </m:r>
                              </m:e>
                              <m:e>
                                <m:r>
                                  <a:rPr lang="en-MX" sz="3600" i="1" smtClean="0">
                                    <a:latin typeface="Cambria Math" panose="02040503050406030204" pitchFamily="18" charset="0"/>
                                  </a:rPr>
                                  <m:t>⋯</m:t>
                                </m:r>
                              </m:e>
                              <m:e>
                                <m:r>
                                  <a:rPr lang="es-ES" sz="3600" b="0" i="1" smtClean="0">
                                    <a:latin typeface="Cambria Math" panose="02040503050406030204" pitchFamily="18" charset="0"/>
                                  </a:rPr>
                                  <m:t>0</m:t>
                                </m:r>
                              </m:e>
                            </m:mr>
                          </m:m>
                        </m:e>
                      </m:d>
                    </m:oMath>
                  </m:oMathPara>
                </a14:m>
                <a:endParaRPr lang="en-MX" sz="3600" dirty="0"/>
              </a:p>
            </p:txBody>
          </p:sp>
        </mc:Choice>
        <mc:Fallback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94D378D0-8A5E-F242-A3D7-F12F2BD392D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234690" y="2864667"/>
                <a:ext cx="2343270" cy="1558312"/>
              </a:xfrm>
              <a:prstGeom prst="rect">
                <a:avLst/>
              </a:prstGeom>
              <a:blipFill>
                <a:blip r:embed="rId3"/>
                <a:stretch>
                  <a:fillRect b="-8943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638739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ADADE-27BD-BB45-BEE7-B5E656E7D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2FB466-1991-E34A-B4DF-3AB1DA5F54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85999" y="1327350"/>
            <a:ext cx="4660875" cy="1518720"/>
          </a:xfrm>
        </p:spPr>
        <p:txBody>
          <a:bodyPr/>
          <a:lstStyle/>
          <a:p>
            <a:r>
              <a:rPr lang="en-MX" sz="1800" dirty="0"/>
              <a:t>Recompensas:</a:t>
            </a:r>
          </a:p>
          <a:p>
            <a:pPr lvl="1"/>
            <a:r>
              <a:rPr lang="en-MX" sz="1800" dirty="0"/>
              <a:t>Estrella = + 10</a:t>
            </a:r>
          </a:p>
          <a:p>
            <a:pPr lvl="1"/>
            <a:r>
              <a:rPr lang="en-MX" sz="1800" dirty="0"/>
              <a:t>Otro = 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DF1270-A1F9-0C4E-977F-DA3A861A5E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p:pic>
        <p:nvPicPr>
          <p:cNvPr id="5" name="Picture 4" descr="A picture containing flying, large, drawing, air&#10;&#10;Description automatically generated">
            <a:extLst>
              <a:ext uri="{FF2B5EF4-FFF2-40B4-BE49-F238E27FC236}">
                <a16:creationId xmlns:a16="http://schemas.microsoft.com/office/drawing/2014/main" id="{32924D90-B3EF-4B40-AB96-85911E85FAE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700" y="1517904"/>
            <a:ext cx="1028312" cy="9514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28552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29F5FC-926F-6C49-9520-0DD7549535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Funcion de Valor y Total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5F71F72F-121B-8B40-BB8E-D310DE43F87A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MX" sz="1800" dirty="0"/>
                  <a:t>Horizonte (H): </a:t>
                </a:r>
              </a:p>
              <a:p>
                <a:pPr lvl="1"/>
                <a:r>
                  <a:rPr lang="en-MX" sz="1800" dirty="0"/>
                  <a:t>Número de pasos en cada episodio.</a:t>
                </a:r>
              </a:p>
              <a:p>
                <a:pPr lvl="2"/>
                <a:r>
                  <a:rPr lang="en-MX" sz="1800" dirty="0"/>
                  <a:t>Episodio = Prueba</a:t>
                </a:r>
              </a:p>
              <a:p>
                <a:pPr lvl="1"/>
                <a:r>
                  <a:rPr lang="en-MX" sz="1800" dirty="0"/>
                  <a:t>Puede ser finito</a:t>
                </a:r>
              </a:p>
              <a:p>
                <a:pPr lvl="1"/>
                <a:r>
                  <a:rPr lang="en-MX" sz="1800" dirty="0"/>
                  <a:t>Llamado MRP Finito</a:t>
                </a:r>
              </a:p>
              <a:p>
                <a:r>
                  <a:rPr lang="en-MX" sz="1800" dirty="0"/>
                  <a:t>Total (Return):</a:t>
                </a:r>
              </a:p>
              <a:p>
                <a:pPr lvl="1"/>
                <a:r>
                  <a:rPr lang="en-MX" sz="1800" dirty="0"/>
                  <a:t>Suma de recompensas del tiempo t hasta el horizonte.</a:t>
                </a: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s-E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𝐺</m:t>
                        </m:r>
                      </m:e>
                      <m:sub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s-E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𝛾</m:t>
                    </m:r>
                    <m:sSub>
                      <m:sSubPr>
                        <m:ctrlPr>
                          <a:rPr lang="es-E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s-ES" sz="18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𝛾</m:t>
                        </m:r>
                      </m:e>
                      <m:sup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sSub>
                      <m:sSubPr>
                        <m:ctrlPr>
                          <a:rPr lang="es-ES" sz="18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s-ES" sz="1800" b="0" i="1" smtClean="0">
                            <a:latin typeface="Cambria Math" panose="02040503050406030204" pitchFamily="18" charset="0"/>
                          </a:rPr>
                          <m:t>+2</m:t>
                        </m:r>
                      </m:sub>
                    </m:sSub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+…</m:t>
                    </m:r>
                  </m:oMath>
                </a14:m>
                <a:endParaRPr lang="en-MX" sz="1800" dirty="0"/>
              </a:p>
            </p:txBody>
          </p:sp>
        </mc:Choice>
        <mc:Fallback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5F71F72F-121B-8B40-BB8E-D310DE43F87A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20" t="-4032" b="-6452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EDFF32-063A-8347-AC3B-F738BCBC99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339781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Examen Final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Entrega de Proyecto y Examen?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5861391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F01E0-B33C-6842-8D13-9720A9474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B9FC62-0247-9D43-B861-0E79044B96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7491" y="1705048"/>
            <a:ext cx="5680710" cy="766200"/>
          </a:xfrm>
        </p:spPr>
        <p:txBody>
          <a:bodyPr/>
          <a:lstStyle/>
          <a:p>
            <a:r>
              <a:rPr lang="en-MX" dirty="0"/>
              <a:t>Cuanto es el total si empezamos en el estado 1 y nos tardamos 6 pasos en llegar a la estrella.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5AA59B-14B0-C740-A9B1-AD90E9717AF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  <p:pic>
        <p:nvPicPr>
          <p:cNvPr id="5" name="Picture 4" descr="A picture containing flying, large, drawing, air&#10;&#10;Description automatically generated">
            <a:extLst>
              <a:ext uri="{FF2B5EF4-FFF2-40B4-BE49-F238E27FC236}">
                <a16:creationId xmlns:a16="http://schemas.microsoft.com/office/drawing/2014/main" id="{BB42C170-5C0E-334C-9F98-6B87F227B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700" y="1517904"/>
            <a:ext cx="1028312" cy="951484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0EC0C3CD-7400-BB4A-8937-B91D9B6CF9E1}"/>
                  </a:ext>
                </a:extLst>
              </p:cNvPr>
              <p:cNvSpPr/>
              <p:nvPr/>
            </p:nvSpPr>
            <p:spPr>
              <a:xfrm>
                <a:off x="1900522" y="3182682"/>
                <a:ext cx="3125535" cy="369332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lvl="1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s-ES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𝐺</m:t>
                          </m:r>
                        </m:e>
                        <m:sub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s-ES" sz="1800" i="1">
                          <a:latin typeface="Cambria Math" panose="02040503050406030204" pitchFamily="18" charset="0"/>
                        </a:rPr>
                        <m:t>=</m:t>
                      </m:r>
                      <m:sSub>
                        <m:sSubPr>
                          <m:ctrlPr>
                            <a:rPr lang="es-ES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s-ES" sz="1800" i="1">
                          <a:latin typeface="Cambria Math" panose="02040503050406030204" pitchFamily="18" charset="0"/>
                        </a:rPr>
                        <m:t>+</m:t>
                      </m:r>
                      <m:r>
                        <a:rPr lang="es-ES" sz="1800" i="1">
                          <a:latin typeface="Cambria Math" panose="02040503050406030204" pitchFamily="18" charset="0"/>
                        </a:rPr>
                        <m:t>𝛾</m:t>
                      </m:r>
                      <m:sSub>
                        <m:sSubPr>
                          <m:ctrlPr>
                            <a:rPr lang="es-ES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  <m:r>
                        <a:rPr lang="es-ES" sz="1800" i="1">
                          <a:latin typeface="Cambria Math" panose="02040503050406030204" pitchFamily="18" charset="0"/>
                        </a:rPr>
                        <m:t>+</m:t>
                      </m:r>
                      <m:sSup>
                        <m:sSupPr>
                          <m:ctrlPr>
                            <a:rPr lang="es-ES" sz="1800" i="1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𝛾</m:t>
                          </m:r>
                        </m:e>
                        <m:sup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sSub>
                        <m:sSubPr>
                          <m:ctrlPr>
                            <a:rPr lang="es-ES" sz="18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𝑟</m:t>
                          </m:r>
                        </m:e>
                        <m:sub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s-ES" sz="1800" i="1">
                              <a:latin typeface="Cambria Math" panose="02040503050406030204" pitchFamily="18" charset="0"/>
                            </a:rPr>
                            <m:t>+2</m:t>
                          </m:r>
                        </m:sub>
                      </m:sSub>
                      <m:r>
                        <a:rPr lang="es-ES" sz="1800" i="1">
                          <a:latin typeface="Cambria Math" panose="02040503050406030204" pitchFamily="18" charset="0"/>
                        </a:rPr>
                        <m:t>+…</m:t>
                      </m:r>
                    </m:oMath>
                  </m:oMathPara>
                </a14:m>
                <a:endParaRPr lang="en-MX" sz="1800" dirty="0"/>
              </a:p>
            </p:txBody>
          </p:sp>
        </mc:Choice>
        <mc:Fallback>
          <p:sp>
            <p:nvSpPr>
              <p:cNvPr id="6" name="Rectangle 5">
                <a:extLst>
                  <a:ext uri="{FF2B5EF4-FFF2-40B4-BE49-F238E27FC236}">
                    <a16:creationId xmlns:a16="http://schemas.microsoft.com/office/drawing/2014/main" id="{0EC0C3CD-7400-BB4A-8937-B91D9B6CF9E1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0522" y="3182682"/>
                <a:ext cx="3125535" cy="369332"/>
              </a:xfrm>
              <a:prstGeom prst="rect">
                <a:avLst/>
              </a:prstGeom>
              <a:blipFill>
                <a:blip r:embed="rId3"/>
                <a:stretch>
                  <a:fillRect b="-6667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98817240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917C1-0DA0-F64C-954D-8A8C13095A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Diseño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53D073-2055-E84D-A7A6-1033B25FC4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Que le moverían a las recompensas para que G sea mas chico si hace menos pasos?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2D11E74-A793-0944-9A7F-0CBA6D0E7D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21246726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07A492-6B76-7D44-B0FF-66E5C951D5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Valor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9973BD6-C965-5545-84E4-97A6EB96EE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1244400"/>
          </a:xfrm>
        </p:spPr>
        <p:txBody>
          <a:bodyPr/>
          <a:lstStyle/>
          <a:p>
            <a:r>
              <a:rPr lang="en-MX" dirty="0"/>
              <a:t>Valor esperado en caso de iniciar en el estado 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B5F671E-42B6-CF4B-8D1E-C73A912D71D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1778946-DE10-1943-B800-92E1E17244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50" y="3092250"/>
            <a:ext cx="7988300" cy="48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2237813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8F01E0-B33C-6842-8D13-9720A9474A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AB9FC62-0247-9D43-B861-0E79044B96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777491" y="1705048"/>
            <a:ext cx="5680710" cy="766200"/>
          </a:xfrm>
        </p:spPr>
        <p:txBody>
          <a:bodyPr/>
          <a:lstStyle/>
          <a:p>
            <a:r>
              <a:rPr lang="en-MX" dirty="0"/>
              <a:t>Como calculamos el valor: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A5AA59B-14B0-C740-A9B1-AD90E9717AF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43</a:t>
            </a:fld>
            <a:endParaRPr lang="en"/>
          </a:p>
        </p:txBody>
      </p:sp>
      <p:pic>
        <p:nvPicPr>
          <p:cNvPr id="5" name="Picture 4" descr="A picture containing flying, large, drawing, air&#10;&#10;Description automatically generated">
            <a:extLst>
              <a:ext uri="{FF2B5EF4-FFF2-40B4-BE49-F238E27FC236}">
                <a16:creationId xmlns:a16="http://schemas.microsoft.com/office/drawing/2014/main" id="{BB42C170-5C0E-334C-9F98-6B87F227B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2700" y="1517904"/>
            <a:ext cx="1028312" cy="95148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CBE94E1-1838-E84B-BD0B-D8F0514E85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400" y="3015661"/>
            <a:ext cx="7988300" cy="482600"/>
          </a:xfrm>
          <a:prstGeom prst="rect">
            <a:avLst/>
          </a:prstGeom>
        </p:spPr>
      </p:pic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B4192AEC-AE43-D445-8B4E-1E2D6E4CF44D}"/>
              </a:ext>
            </a:extLst>
          </p:cNvPr>
          <p:cNvSpPr txBox="1">
            <a:spLocks/>
          </p:cNvSpPr>
          <p:nvPr/>
        </p:nvSpPr>
        <p:spPr>
          <a:xfrm>
            <a:off x="1731645" y="3599871"/>
            <a:ext cx="568071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810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marR="0" lvl="3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marR="0" lvl="4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marR="0" lvl="5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marR="0" lvl="6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marR="0" lvl="7" indent="-381000" algn="l" rtl="0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marR="0" lvl="8" indent="-381000" algn="l" rtl="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 b="0" i="0" u="none" strike="noStrike" cap="none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r>
              <a:rPr lang="en-MX" dirty="0"/>
              <a:t>Podemos calcular el promedio de multiples simulaciones</a:t>
            </a:r>
          </a:p>
        </p:txBody>
      </p:sp>
    </p:spTree>
    <p:extLst>
      <p:ext uri="{BB962C8B-B14F-4D97-AF65-F5344CB8AC3E}">
        <p14:creationId xmlns:p14="http://schemas.microsoft.com/office/powerpoint/2010/main" val="148840577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EA8A8A-2E3F-0942-9E22-7659DF9EC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Como calcular el Valor de forma computacional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CB7249-CA56-3A4F-A3B7-4BC622F800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444300"/>
          </a:xfrm>
        </p:spPr>
        <p:txBody>
          <a:bodyPr/>
          <a:lstStyle/>
          <a:p>
            <a:r>
              <a:rPr lang="en-MX" dirty="0"/>
              <a:t>Podriamos demostrar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EF2A737-BD2E-3345-BD13-CC2BC81224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44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01CCE19-1B3A-B54B-890A-84BA9133F8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2350" y="2127450"/>
            <a:ext cx="7099300" cy="151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003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/>
              <a:t>Reinforcement</a:t>
            </a:r>
            <a:r>
              <a:rPr lang="es-MX" dirty="0"/>
              <a:t> </a:t>
            </a:r>
            <a:r>
              <a:rPr lang="es-MX" dirty="0" err="1"/>
              <a:t>Learning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Clase Pasada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513051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  <p:sp>
        <p:nvSpPr>
          <p:cNvPr id="7" name="Rectángulo 6"/>
          <p:cNvSpPr/>
          <p:nvPr/>
        </p:nvSpPr>
        <p:spPr>
          <a:xfrm>
            <a:off x="3233057" y="1920240"/>
            <a:ext cx="1972492" cy="653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Agente</a:t>
            </a:r>
          </a:p>
        </p:txBody>
      </p:sp>
      <p:sp>
        <p:nvSpPr>
          <p:cNvPr id="8" name="Rectángulo 7"/>
          <p:cNvSpPr/>
          <p:nvPr/>
        </p:nvSpPr>
        <p:spPr>
          <a:xfrm>
            <a:off x="3233057" y="3254829"/>
            <a:ext cx="1972492" cy="65314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Ambiente</a:t>
            </a:r>
          </a:p>
        </p:txBody>
      </p:sp>
      <p:cxnSp>
        <p:nvCxnSpPr>
          <p:cNvPr id="10" name="Conector curvado 9"/>
          <p:cNvCxnSpPr>
            <a:stCxn id="8" idx="1"/>
            <a:endCxn id="7" idx="1"/>
          </p:cNvCxnSpPr>
          <p:nvPr/>
        </p:nvCxnSpPr>
        <p:spPr>
          <a:xfrm rot="10800000">
            <a:off x="3233057" y="2246813"/>
            <a:ext cx="12700" cy="1334589"/>
          </a:xfrm>
          <a:prstGeom prst="curvedConnector3">
            <a:avLst>
              <a:gd name="adj1" fmla="val 119828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738051" y="2821577"/>
            <a:ext cx="955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Estado </a:t>
            </a:r>
            <a:r>
              <a:rPr lang="es-MX" dirty="0" err="1"/>
              <a:t>S</a:t>
            </a:r>
            <a:r>
              <a:rPr lang="es-MX" sz="1200" dirty="0" err="1"/>
              <a:t>t</a:t>
            </a:r>
            <a:endParaRPr lang="es-MX" dirty="0"/>
          </a:p>
        </p:txBody>
      </p:sp>
      <p:cxnSp>
        <p:nvCxnSpPr>
          <p:cNvPr id="9" name="Conector curvado 8"/>
          <p:cNvCxnSpPr>
            <a:stCxn id="7" idx="3"/>
            <a:endCxn id="8" idx="3"/>
          </p:cNvCxnSpPr>
          <p:nvPr/>
        </p:nvCxnSpPr>
        <p:spPr>
          <a:xfrm>
            <a:off x="5205549" y="2246812"/>
            <a:ext cx="12700" cy="1334589"/>
          </a:xfrm>
          <a:prstGeom prst="curvedConnector3">
            <a:avLst>
              <a:gd name="adj1" fmla="val 134228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ángulo 10"/>
          <p:cNvSpPr/>
          <p:nvPr/>
        </p:nvSpPr>
        <p:spPr>
          <a:xfrm>
            <a:off x="6961441" y="2667688"/>
            <a:ext cx="9156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Acción a</a:t>
            </a:r>
            <a:r>
              <a:rPr lang="es-MX" sz="1200" dirty="0"/>
              <a:t>t</a:t>
            </a:r>
            <a:endParaRPr lang="es-MX" dirty="0"/>
          </a:p>
        </p:txBody>
      </p:sp>
      <p:cxnSp>
        <p:nvCxnSpPr>
          <p:cNvPr id="13" name="Conector curvado 12"/>
          <p:cNvCxnSpPr>
            <a:stCxn id="8" idx="1"/>
            <a:endCxn id="7" idx="1"/>
          </p:cNvCxnSpPr>
          <p:nvPr/>
        </p:nvCxnSpPr>
        <p:spPr>
          <a:xfrm rot="10800000">
            <a:off x="3233057" y="2246813"/>
            <a:ext cx="12700" cy="1334589"/>
          </a:xfrm>
          <a:prstGeom prst="curvedConnector3">
            <a:avLst>
              <a:gd name="adj1" fmla="val 76628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 13"/>
          <p:cNvSpPr/>
          <p:nvPr/>
        </p:nvSpPr>
        <p:spPr>
          <a:xfrm>
            <a:off x="2417744" y="2599510"/>
            <a:ext cx="13917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Recompensa </a:t>
            </a:r>
            <a:r>
              <a:rPr lang="es-MX" dirty="0" err="1"/>
              <a:t>r</a:t>
            </a:r>
            <a:r>
              <a:rPr lang="es-MX" sz="1200" dirty="0" err="1"/>
              <a:t>t</a:t>
            </a:r>
            <a:endParaRPr lang="es-MX" dirty="0"/>
          </a:p>
        </p:txBody>
      </p:sp>
      <p:sp>
        <p:nvSpPr>
          <p:cNvPr id="15" name="Rectángulo 14"/>
          <p:cNvSpPr/>
          <p:nvPr/>
        </p:nvSpPr>
        <p:spPr>
          <a:xfrm>
            <a:off x="2417744" y="2821577"/>
            <a:ext cx="19271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Siguiente Estado S</a:t>
            </a:r>
            <a:r>
              <a:rPr lang="es-MX" sz="1200" dirty="0"/>
              <a:t>t+1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624934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  <p:sp>
        <p:nvSpPr>
          <p:cNvPr id="5" name="CuadroTexto 4"/>
          <p:cNvSpPr txBox="1"/>
          <p:nvPr/>
        </p:nvSpPr>
        <p:spPr>
          <a:xfrm>
            <a:off x="4581615" y="2076995"/>
            <a:ext cx="388311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Objetivo: Mover el robot hacia enfrente</a:t>
            </a:r>
          </a:p>
          <a:p>
            <a:r>
              <a:rPr lang="es-MX" dirty="0"/>
              <a:t>Estado: Ángulo y Posición de las extremidades</a:t>
            </a:r>
          </a:p>
          <a:p>
            <a:r>
              <a:rPr lang="es-MX" dirty="0"/>
              <a:t>Acción: Torque aplicado a las extremidades</a:t>
            </a:r>
          </a:p>
          <a:p>
            <a:r>
              <a:rPr lang="es-MX" dirty="0"/>
              <a:t>Recompensa: 1 en cada t si el robot esta de pie + moviéndose hacia enfrente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675" y="1946366"/>
            <a:ext cx="3663746" cy="1776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216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216B3-508D-F547-A8AB-8B7B37189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Notación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B095F9-3A38-A140-AE02-13E96BA822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3455581"/>
            <a:ext cx="7574813" cy="623864"/>
          </a:xfrm>
        </p:spPr>
        <p:txBody>
          <a:bodyPr/>
          <a:lstStyle/>
          <a:p>
            <a:r>
              <a:rPr lang="en-MX" sz="1800" dirty="0"/>
              <a:t>La probabilidad del estado t+1 (siguiente) DADO el estado t y acción t es igual a la probabilidad del estado t+1 (siguiente) DADO la historia hasta el estado t y la acción 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487760-4B6D-7E42-A45A-AD37DC3768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F1742C-6B9A-D34A-A386-72BE3D211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900" y="2139950"/>
            <a:ext cx="5918200" cy="8636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C307F3E-7343-6C4B-98D0-410BEFE0FF51}"/>
              </a:ext>
            </a:extLst>
          </p:cNvPr>
          <p:cNvSpPr/>
          <p:nvPr/>
        </p:nvSpPr>
        <p:spPr>
          <a:xfrm>
            <a:off x="5156791" y="3381153"/>
            <a:ext cx="574158" cy="276447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2A5A441-448E-0C44-91E2-35BA5A0F1D44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3072809" y="2824098"/>
            <a:ext cx="2371061" cy="557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2ECFD8A8-CFBF-7B4B-8B67-75F65CC319ED}"/>
              </a:ext>
            </a:extLst>
          </p:cNvPr>
          <p:cNvSpPr/>
          <p:nvPr/>
        </p:nvSpPr>
        <p:spPr>
          <a:xfrm>
            <a:off x="5732517" y="3650555"/>
            <a:ext cx="574158" cy="276447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F3B09FD-0418-7E4C-B87D-AA30023F7FC5}"/>
              </a:ext>
            </a:extLst>
          </p:cNvPr>
          <p:cNvCxnSpPr>
            <a:cxnSpLocks/>
          </p:cNvCxnSpPr>
          <p:nvPr/>
        </p:nvCxnSpPr>
        <p:spPr>
          <a:xfrm flipH="1" flipV="1">
            <a:off x="6166884" y="2762238"/>
            <a:ext cx="35294" cy="8883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323085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Procesos de Decisión de </a:t>
            </a:r>
            <a:r>
              <a:rPr lang="es-MX" dirty="0" err="1"/>
              <a:t>Markov</a:t>
            </a:r>
            <a:endParaRPr lang="es-MX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texto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s-MX" sz="1400" dirty="0"/>
                  <a:t>Markov </a:t>
                </a:r>
                <a:r>
                  <a:rPr lang="es-MX" sz="1400" dirty="0" err="1"/>
                  <a:t>Decision</a:t>
                </a:r>
                <a:r>
                  <a:rPr lang="es-MX" sz="1400" dirty="0"/>
                  <a:t> </a:t>
                </a:r>
                <a:r>
                  <a:rPr lang="es-MX" sz="1400" dirty="0" err="1"/>
                  <a:t>Process</a:t>
                </a:r>
                <a:r>
                  <a:rPr lang="es-MX" sz="1400" dirty="0"/>
                  <a:t> (MDP)</a:t>
                </a:r>
              </a:p>
              <a:p>
                <a:pPr lvl="1"/>
                <a:r>
                  <a:rPr lang="es-MX" sz="1400" dirty="0"/>
                  <a:t>Formulación Matemática de RL</a:t>
                </a:r>
              </a:p>
              <a:p>
                <a:pPr lvl="1"/>
                <a:r>
                  <a:rPr lang="es-MX" sz="1400" dirty="0"/>
                  <a:t>Propiedad de </a:t>
                </a:r>
                <a:r>
                  <a:rPr lang="es-MX" sz="1400" dirty="0" err="1"/>
                  <a:t>Markov</a:t>
                </a:r>
                <a:r>
                  <a:rPr lang="es-MX" sz="1400" dirty="0"/>
                  <a:t>: El estado nos da toda la información que necesitamos saber sobre el ambiente.</a:t>
                </a:r>
              </a:p>
              <a:p>
                <a:r>
                  <a:rPr lang="es-MX" sz="1400" dirty="0"/>
                  <a:t>Se define por (</a:t>
                </a:r>
                <a14:m>
                  <m:oMath xmlns:m="http://schemas.openxmlformats.org/officeDocument/2006/math"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MX" sz="1400" dirty="0"/>
                  <a:t>):</a:t>
                </a:r>
              </a:p>
              <a:p>
                <a:pPr lvl="1"/>
                <a:r>
                  <a:rPr lang="es-MX" sz="1400" dirty="0"/>
                  <a:t>S : Conjunto de posibles estados</a:t>
                </a:r>
              </a:p>
              <a:p>
                <a:pPr lvl="1"/>
                <a:r>
                  <a:rPr lang="es-MX" sz="1400" dirty="0"/>
                  <a:t>A: Conjunto de posibles acciones</a:t>
                </a:r>
              </a:p>
              <a:p>
                <a:pPr lvl="1"/>
                <a:r>
                  <a:rPr lang="es-MX" sz="1400" dirty="0"/>
                  <a:t>R: Distribución de recompensas del par (estado, acción)</a:t>
                </a:r>
              </a:p>
              <a:p>
                <a:pPr lvl="1"/>
                <a:r>
                  <a:rPr lang="es-MX" sz="1400" dirty="0"/>
                  <a:t>P: Probabilidad de transición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s-MX" sz="1400" i="1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s-MX" sz="1400" dirty="0"/>
                  <a:t>: Factor de descuento</a:t>
                </a:r>
              </a:p>
            </p:txBody>
          </p:sp>
        </mc:Choice>
        <mc:Fallback xmlns="">
          <p:sp>
            <p:nvSpPr>
              <p:cNvPr id="3" name="Marcador de tex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199" t="-5039" b="-6977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79028685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774</TotalTime>
  <Words>1187</Words>
  <Application>Microsoft Macintosh PowerPoint</Application>
  <PresentationFormat>On-screen Show (16:9)</PresentationFormat>
  <Paragraphs>252</Paragraphs>
  <Slides>44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0" baseType="lpstr">
      <vt:lpstr>Cambria Math</vt:lpstr>
      <vt:lpstr>Arial</vt:lpstr>
      <vt:lpstr>Roboto Condensed Light</vt:lpstr>
      <vt:lpstr>Arvo</vt:lpstr>
      <vt:lpstr>Roboto Condensed</vt:lpstr>
      <vt:lpstr>Salerio template</vt:lpstr>
      <vt:lpstr>Inteligencia Artificial</vt:lpstr>
      <vt:lpstr>Anuncios</vt:lpstr>
      <vt:lpstr>PowerPoint Presentation</vt:lpstr>
      <vt:lpstr>Examen Final</vt:lpstr>
      <vt:lpstr>Reinforcement Learning</vt:lpstr>
      <vt:lpstr>PowerPoint Presentation</vt:lpstr>
      <vt:lpstr>PowerPoint Presentation</vt:lpstr>
      <vt:lpstr>Notación</vt:lpstr>
      <vt:lpstr>Procesos de Decisión de Markov</vt:lpstr>
      <vt:lpstr>MDP</vt:lpstr>
      <vt:lpstr>Que involucra aprendizaje reeforzado</vt:lpstr>
      <vt:lpstr>Optimización</vt:lpstr>
      <vt:lpstr>Consecuencias atrasadas</vt:lpstr>
      <vt:lpstr>Exploración</vt:lpstr>
      <vt:lpstr>Política</vt:lpstr>
      <vt:lpstr>Modelo de RL</vt:lpstr>
      <vt:lpstr>PowerPoint Presentation</vt:lpstr>
      <vt:lpstr>Componentes de  un algoritmo de RL</vt:lpstr>
      <vt:lpstr>Modelo</vt:lpstr>
      <vt:lpstr>PowerPoint Presentation</vt:lpstr>
      <vt:lpstr>Política</vt:lpstr>
      <vt:lpstr>Politica</vt:lpstr>
      <vt:lpstr>Política</vt:lpstr>
      <vt:lpstr>Funcion de valor</vt:lpstr>
      <vt:lpstr>Función de valor</vt:lpstr>
      <vt:lpstr>PowerPoint Presentation</vt:lpstr>
      <vt:lpstr>Evaluación y Control</vt:lpstr>
      <vt:lpstr>Evaluación</vt:lpstr>
      <vt:lpstr>Control</vt:lpstr>
      <vt:lpstr>Aprendizaje Reeforzado</vt:lpstr>
      <vt:lpstr>PowerPoint Presentation</vt:lpstr>
      <vt:lpstr>Proceso de Markov o Cadena de Markov</vt:lpstr>
      <vt:lpstr>PowerPoint Presentation</vt:lpstr>
      <vt:lpstr>Markov Reward Process</vt:lpstr>
      <vt:lpstr>Ejemplo – Dungeon Crawler</vt:lpstr>
      <vt:lpstr>PowerPoint Presentation</vt:lpstr>
      <vt:lpstr>PowerPoint Presentation</vt:lpstr>
      <vt:lpstr>PowerPoint Presentation</vt:lpstr>
      <vt:lpstr>Funcion de Valor y Total</vt:lpstr>
      <vt:lpstr>PowerPoint Presentation</vt:lpstr>
      <vt:lpstr>Diseño</vt:lpstr>
      <vt:lpstr>Valor</vt:lpstr>
      <vt:lpstr>PowerPoint Presentation</vt:lpstr>
      <vt:lpstr>Como calcular el Valor de forma computacional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Inteligencia Artificial</dc:title>
  <dc:creator>Microsoft Office User</dc:creator>
  <cp:lastModifiedBy>Microsoft Office User</cp:lastModifiedBy>
  <cp:revision>9</cp:revision>
  <dcterms:created xsi:type="dcterms:W3CDTF">2020-04-02T17:43:10Z</dcterms:created>
  <dcterms:modified xsi:type="dcterms:W3CDTF">2020-04-03T06:37:18Z</dcterms:modified>
</cp:coreProperties>
</file>